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2"/>
  </p:notesMasterIdLst>
  <p:sldIdLst>
    <p:sldId id="260" r:id="rId2"/>
    <p:sldId id="261" r:id="rId3"/>
    <p:sldId id="256" r:id="rId4"/>
    <p:sldId id="275" r:id="rId5"/>
    <p:sldId id="268" r:id="rId6"/>
    <p:sldId id="273" r:id="rId7"/>
    <p:sldId id="271" r:id="rId8"/>
    <p:sldId id="276" r:id="rId9"/>
    <p:sldId id="282" r:id="rId10"/>
    <p:sldId id="277" r:id="rId11"/>
    <p:sldId id="265" r:id="rId12"/>
    <p:sldId id="266" r:id="rId13"/>
    <p:sldId id="264" r:id="rId14"/>
    <p:sldId id="267" r:id="rId15"/>
    <p:sldId id="278" r:id="rId16"/>
    <p:sldId id="286" r:id="rId17"/>
    <p:sldId id="283" r:id="rId18"/>
    <p:sldId id="285" r:id="rId19"/>
    <p:sldId id="280" r:id="rId20"/>
    <p:sldId id="270" r:id="rId21"/>
  </p:sldIdLst>
  <p:sldSz cx="12192000" cy="6858000"/>
  <p:notesSz cx="6858000" cy="9144000"/>
  <p:embeddedFontLst>
    <p:embeddedFont>
      <p:font typeface="HY견고딕" panose="02030600000101010101" pitchFamily="18" charset="-127"/>
      <p:regular r:id="rId23"/>
    </p:embeddedFont>
    <p:embeddedFont>
      <p:font typeface="나눔고딕 ExtraBold" panose="020D0904000000000000" pitchFamily="50" charset="-127"/>
      <p:bold r:id="rId24"/>
    </p:embeddedFont>
    <p:embeddedFont>
      <p:font typeface="나눔고딕" panose="020D0604000000000000" pitchFamily="50" charset="-127"/>
      <p:regular r:id="rId25"/>
      <p:bold r:id="rId26"/>
    </p:embeddedFont>
    <p:embeddedFont>
      <p:font typeface="맑은 고딕" panose="020B0503020000020004" pitchFamily="50" charset="-127"/>
      <p:regular r:id="rId27"/>
      <p:bold r:id="rId2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o" initials="j" lastIdx="4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C4C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100" d="100"/>
          <a:sy n="100" d="100"/>
        </p:scale>
        <p:origin x="-990" y="-44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753373-39B0-4F78-BB3D-CEC06C5AC5A1}" type="datetimeFigureOut">
              <a:rPr lang="ko-KR" altLang="en-US" smtClean="0"/>
              <a:t>2019-11-14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DAD5F2-0DF7-407C-B4DC-30FCB8FA74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39065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A4239-2786-49E3-B196-9B80BF8A9CEC}" type="datetimeFigureOut">
              <a:rPr lang="ko-KR" altLang="en-US" smtClean="0"/>
              <a:t>2019-11-14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B9434-0522-4D64-A27B-BBEB3AA842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9696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A4239-2786-49E3-B196-9B80BF8A9CEC}" type="datetimeFigureOut">
              <a:rPr lang="ko-KR" altLang="en-US" smtClean="0"/>
              <a:t>2019-11-14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B9434-0522-4D64-A27B-BBEB3AA842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72393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A4239-2786-49E3-B196-9B80BF8A9CEC}" type="datetimeFigureOut">
              <a:rPr lang="ko-KR" altLang="en-US" smtClean="0"/>
              <a:t>2019-11-14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B9434-0522-4D64-A27B-BBEB3AA842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910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A4239-2786-49E3-B196-9B80BF8A9CEC}" type="datetimeFigureOut">
              <a:rPr lang="ko-KR" altLang="en-US" smtClean="0"/>
              <a:t>2019-11-14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B9434-0522-4D64-A27B-BBEB3AA842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71470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A4239-2786-49E3-B196-9B80BF8A9CEC}" type="datetimeFigureOut">
              <a:rPr lang="ko-KR" altLang="en-US" smtClean="0"/>
              <a:t>2019-11-14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B9434-0522-4D64-A27B-BBEB3AA842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2375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A4239-2786-49E3-B196-9B80BF8A9CEC}" type="datetimeFigureOut">
              <a:rPr lang="ko-KR" altLang="en-US" smtClean="0"/>
              <a:t>2019-11-14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B9434-0522-4D64-A27B-BBEB3AA842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66451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A4239-2786-49E3-B196-9B80BF8A9CEC}" type="datetimeFigureOut">
              <a:rPr lang="ko-KR" altLang="en-US" smtClean="0"/>
              <a:t>2019-11-14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B9434-0522-4D64-A27B-BBEB3AA842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76115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A4239-2786-49E3-B196-9B80BF8A9CEC}" type="datetimeFigureOut">
              <a:rPr lang="ko-KR" altLang="en-US" smtClean="0"/>
              <a:t>2019-11-14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B9434-0522-4D64-A27B-BBEB3AA842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82676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A4239-2786-49E3-B196-9B80BF8A9CEC}" type="datetimeFigureOut">
              <a:rPr lang="ko-KR" altLang="en-US" smtClean="0"/>
              <a:t>2019-11-14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B9434-0522-4D64-A27B-BBEB3AA842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83645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A4239-2786-49E3-B196-9B80BF8A9CEC}" type="datetimeFigureOut">
              <a:rPr lang="ko-KR" altLang="en-US" smtClean="0"/>
              <a:t>2019-11-14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B9434-0522-4D64-A27B-BBEB3AA842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17709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A4239-2786-49E3-B196-9B80BF8A9CEC}" type="datetimeFigureOut">
              <a:rPr lang="ko-KR" altLang="en-US" smtClean="0"/>
              <a:t>2019-11-14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B9434-0522-4D64-A27B-BBEB3AA842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27705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5A4239-2786-49E3-B196-9B80BF8A9CEC}" type="datetimeFigureOut">
              <a:rPr lang="ko-KR" altLang="en-US" smtClean="0"/>
              <a:t>2019-11-14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FB9434-0522-4D64-A27B-BBEB3AA842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3475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jpeg"/><Relationship Id="rId4" Type="http://schemas.openxmlformats.org/officeDocument/2006/relationships/image" Target="../media/image34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" TargetMode="External"/><Relationship Id="rId2" Type="http://schemas.openxmlformats.org/officeDocument/2006/relationships/hyperlink" Target="https://www.work.go.kr/seekWantedMain.do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leydesdorff.net/krkwic/" TargetMode="External"/><Relationship Id="rId5" Type="http://schemas.openxmlformats.org/officeDocument/2006/relationships/hyperlink" Target="https://www.vosviewer.com/" TargetMode="External"/><Relationship Id="rId4" Type="http://schemas.openxmlformats.org/officeDocument/2006/relationships/hyperlink" Target="http://kosis.kr/index/index.do;jsessionid=BQEvtnecuS8EYiDVE0O9dWLvymxvedoqZWmg4SO7BCUHaQ8iykCbMpgfkkX7ubv4.STAT_WAS2_servlet_engine1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3366051" y="2133600"/>
            <a:ext cx="5618922" cy="0"/>
          </a:xfrm>
          <a:prstGeom prst="line">
            <a:avLst/>
          </a:prstGeom>
          <a:ln w="63500">
            <a:solidFill>
              <a:schemeClr val="accent1">
                <a:shade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/>
          <p:cNvCxnSpPr/>
          <p:nvPr/>
        </p:nvCxnSpPr>
        <p:spPr>
          <a:xfrm>
            <a:off x="3366051" y="4273826"/>
            <a:ext cx="5618922" cy="0"/>
          </a:xfrm>
          <a:prstGeom prst="line">
            <a:avLst/>
          </a:prstGeom>
          <a:ln w="63500">
            <a:solidFill>
              <a:schemeClr val="accent1">
                <a:shade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3181741" y="2441143"/>
            <a:ext cx="59875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대학생을 위한 취업</a:t>
            </a:r>
            <a:r>
              <a:rPr lang="en-US" altLang="ko-KR" sz="32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/</a:t>
            </a:r>
            <a:r>
              <a:rPr lang="ko-KR" altLang="en-US" sz="32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진로 처방전</a:t>
            </a:r>
            <a:endParaRPr lang="en-US" altLang="ko-KR" sz="3200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069258" y="3067950"/>
            <a:ext cx="82125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(Job / career prescriptions for college students)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728618" y="5307220"/>
            <a:ext cx="215315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 latinLnBrk="0"/>
            <a:r>
              <a:rPr lang="ko-KR" altLang="en-US" sz="140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한밭대학교 창의융합학과</a:t>
            </a:r>
            <a:endParaRPr lang="en-US" altLang="ko-KR" sz="1400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2">
                      <a:lumMod val="50000"/>
                    </a:schemeClr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40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20143024 </a:t>
            </a:r>
            <a:r>
              <a:rPr lang="ko-KR" altLang="en-US" sz="1400" dirty="0" err="1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주형구</a:t>
            </a:r>
            <a:endParaRPr lang="en-US" altLang="ko-KR" sz="1400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2">
                      <a:lumMod val="50000"/>
                    </a:schemeClr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40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20143015 </a:t>
            </a:r>
            <a:r>
              <a:rPr lang="ko-KR" altLang="en-US" sz="1400" dirty="0" err="1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손형섭</a:t>
            </a:r>
            <a:endParaRPr lang="en-US" altLang="ko-KR" sz="1400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2">
                      <a:lumMod val="50000"/>
                    </a:schemeClr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40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20167222 </a:t>
            </a:r>
            <a:r>
              <a:rPr lang="ko-KR" altLang="en-US" sz="140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정승기</a:t>
            </a:r>
            <a:endParaRPr lang="en-US" altLang="ko-KR" sz="1400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2">
                      <a:lumMod val="50000"/>
                    </a:schemeClr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dirty="0"/>
          </a:p>
          <a:p>
            <a:endParaRPr lang="en-US" altLang="ko-KR" sz="1400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2">
                      <a:lumMod val="50000"/>
                    </a:schemeClr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0" y="5989"/>
            <a:ext cx="12192000" cy="391505"/>
          </a:xfrm>
          <a:prstGeom prst="rect">
            <a:avLst/>
          </a:prstGeom>
          <a:solidFill>
            <a:srgbClr val="0C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0" y="6482618"/>
            <a:ext cx="12192000" cy="375382"/>
          </a:xfrm>
          <a:prstGeom prst="rect">
            <a:avLst/>
          </a:prstGeom>
          <a:solidFill>
            <a:srgbClr val="0C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C60E5607-4A06-412B-A1DF-B13491D76A08}"/>
              </a:ext>
            </a:extLst>
          </p:cNvPr>
          <p:cNvSpPr txBox="1"/>
          <p:nvPr/>
        </p:nvSpPr>
        <p:spPr>
          <a:xfrm>
            <a:off x="3366051" y="1477736"/>
            <a:ext cx="56189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dirty="0"/>
          </a:p>
          <a:p>
            <a:pPr algn="ctr"/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데이터온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(DATA on)’s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94463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3008" y="92356"/>
            <a:ext cx="7072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150" dirty="0">
                <a:gradFill>
                  <a:gsLst>
                    <a:gs pos="100000">
                      <a:srgbClr val="0C4C8A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02</a:t>
            </a:r>
            <a:endParaRPr lang="ko-KR" altLang="en-US" sz="3600" spc="-150" dirty="0">
              <a:gradFill>
                <a:gsLst>
                  <a:gs pos="100000">
                    <a:srgbClr val="0C4C8A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08101" y="194076"/>
            <a:ext cx="37605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ko-KR" altLang="en-US" sz="2400" b="1" dirty="0" smtClean="0"/>
              <a:t>분석과정 </a:t>
            </a:r>
            <a:r>
              <a:rPr lang="en-US" altLang="ko-KR" sz="2400" b="1" dirty="0" smtClean="0"/>
              <a:t>- </a:t>
            </a:r>
            <a:r>
              <a:rPr lang="ko-KR" altLang="en-US" sz="2400" b="1" dirty="0" smtClean="0"/>
              <a:t>요인분석</a:t>
            </a:r>
            <a:endParaRPr lang="ko-KR" altLang="en-US" sz="2400" dirty="0"/>
          </a:p>
        </p:txBody>
      </p:sp>
      <p:sp>
        <p:nvSpPr>
          <p:cNvPr id="11" name="직사각형 10"/>
          <p:cNvSpPr/>
          <p:nvPr/>
        </p:nvSpPr>
        <p:spPr>
          <a:xfrm>
            <a:off x="0" y="6745357"/>
            <a:ext cx="12192000" cy="112643"/>
          </a:xfrm>
          <a:prstGeom prst="rect">
            <a:avLst/>
          </a:prstGeom>
          <a:solidFill>
            <a:srgbClr val="0C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658F2378-D994-4FBB-8446-0A967F8FDB19}"/>
              </a:ext>
            </a:extLst>
          </p:cNvPr>
          <p:cNvSpPr txBox="1"/>
          <p:nvPr/>
        </p:nvSpPr>
        <p:spPr>
          <a:xfrm>
            <a:off x="106016" y="5575399"/>
            <a:ext cx="121389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/>
              <a:t>VOSviewer</a:t>
            </a:r>
            <a:r>
              <a:rPr lang="en-US" altLang="ko-KR" dirty="0"/>
              <a:t> </a:t>
            </a:r>
            <a:r>
              <a:rPr lang="ko-KR" altLang="en-US" dirty="0"/>
              <a:t>프로그램을 이용하여 단어</a:t>
            </a:r>
            <a:r>
              <a:rPr lang="en-US" altLang="ko-KR" dirty="0"/>
              <a:t>-</a:t>
            </a:r>
            <a:r>
              <a:rPr lang="ko-KR" altLang="en-US" dirty="0"/>
              <a:t>단어 관계 행렬을 시각화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높은 관계를 가지는 단어를 </a:t>
            </a:r>
            <a:r>
              <a:rPr lang="ko-KR" altLang="en-US" dirty="0" err="1"/>
              <a:t>군집화하여</a:t>
            </a:r>
            <a:r>
              <a:rPr lang="ko-KR" altLang="en-US" dirty="0"/>
              <a:t> 이름을 붙임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="" xmlns:a16="http://schemas.microsoft.com/office/drawing/2014/main" id="{B4A8519F-7E39-4CF9-BBA1-8B432B9E94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881"/>
          <a:stretch/>
        </p:blipFill>
        <p:spPr>
          <a:xfrm>
            <a:off x="2799085" y="792523"/>
            <a:ext cx="6251343" cy="4646094"/>
          </a:xfrm>
          <a:prstGeom prst="rect">
            <a:avLst/>
          </a:prstGeom>
        </p:spPr>
      </p:pic>
      <p:sp>
        <p:nvSpPr>
          <p:cNvPr id="21" name="타원 20">
            <a:extLst>
              <a:ext uri="{FF2B5EF4-FFF2-40B4-BE49-F238E27FC236}">
                <a16:creationId xmlns="" xmlns:a16="http://schemas.microsoft.com/office/drawing/2014/main" id="{70B698D5-F61B-492D-B10A-098B1D2E7ECD}"/>
              </a:ext>
            </a:extLst>
          </p:cNvPr>
          <p:cNvSpPr/>
          <p:nvPr/>
        </p:nvSpPr>
        <p:spPr>
          <a:xfrm>
            <a:off x="2989690" y="2304757"/>
            <a:ext cx="1464743" cy="139878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="" xmlns:a16="http://schemas.microsoft.com/office/drawing/2014/main" id="{D298CEA2-BEF0-44D8-BB82-5D28555BBB31}"/>
              </a:ext>
            </a:extLst>
          </p:cNvPr>
          <p:cNvSpPr/>
          <p:nvPr/>
        </p:nvSpPr>
        <p:spPr>
          <a:xfrm>
            <a:off x="4244948" y="1130962"/>
            <a:ext cx="1591353" cy="201655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F651A6DA-B172-4579-B91A-0692A9597485}"/>
              </a:ext>
            </a:extLst>
          </p:cNvPr>
          <p:cNvSpPr txBox="1"/>
          <p:nvPr/>
        </p:nvSpPr>
        <p:spPr>
          <a:xfrm>
            <a:off x="2903827" y="1644732"/>
            <a:ext cx="13554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/>
              <a:t>스펙</a:t>
            </a:r>
          </a:p>
        </p:txBody>
      </p:sp>
      <p:sp>
        <p:nvSpPr>
          <p:cNvPr id="24" name="타원 23">
            <a:extLst>
              <a:ext uri="{FF2B5EF4-FFF2-40B4-BE49-F238E27FC236}">
                <a16:creationId xmlns="" xmlns:a16="http://schemas.microsoft.com/office/drawing/2014/main" id="{008932A1-D991-49AB-8501-256DAC955B48}"/>
              </a:ext>
            </a:extLst>
          </p:cNvPr>
          <p:cNvSpPr/>
          <p:nvPr/>
        </p:nvSpPr>
        <p:spPr>
          <a:xfrm>
            <a:off x="6959021" y="1985680"/>
            <a:ext cx="1706335" cy="120458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EB332D78-CC20-4D49-B71A-E2B787A379FB}"/>
              </a:ext>
            </a:extLst>
          </p:cNvPr>
          <p:cNvSpPr txBox="1"/>
          <p:nvPr/>
        </p:nvSpPr>
        <p:spPr>
          <a:xfrm>
            <a:off x="4030839" y="546187"/>
            <a:ext cx="21446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/>
              <a:t>대학생활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2874E506-57CA-458F-A583-0E301243F7E5}"/>
              </a:ext>
            </a:extLst>
          </p:cNvPr>
          <p:cNvSpPr txBox="1"/>
          <p:nvPr/>
        </p:nvSpPr>
        <p:spPr>
          <a:xfrm>
            <a:off x="6915681" y="1417253"/>
            <a:ext cx="21347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/>
              <a:t>취업준비</a:t>
            </a:r>
          </a:p>
        </p:txBody>
      </p:sp>
    </p:spTree>
    <p:extLst>
      <p:ext uri="{BB962C8B-B14F-4D97-AF65-F5344CB8AC3E}">
        <p14:creationId xmlns:p14="http://schemas.microsoft.com/office/powerpoint/2010/main" val="1552593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/>
      <p:bldP spid="24" grpId="0" animBg="1"/>
      <p:bldP spid="25" grpId="0"/>
      <p:bldP spid="2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821634"/>
            <a:ext cx="12192000" cy="1086679"/>
          </a:xfrm>
          <a:prstGeom prst="rect">
            <a:avLst/>
          </a:prstGeom>
          <a:solidFill>
            <a:srgbClr val="0C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008" y="92356"/>
            <a:ext cx="7072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150" dirty="0">
                <a:gradFill>
                  <a:gsLst>
                    <a:gs pos="100000">
                      <a:srgbClr val="0C4C8A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03</a:t>
            </a:r>
            <a:endParaRPr lang="ko-KR" altLang="en-US" sz="3600" spc="-150" dirty="0">
              <a:gradFill>
                <a:gsLst>
                  <a:gs pos="100000">
                    <a:srgbClr val="0C4C8A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1134141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gradFill>
                  <a:gsLst>
                    <a:gs pos="100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학생들의 공통 관심 단어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0" y="6745357"/>
            <a:ext cx="12192000" cy="112643"/>
          </a:xfrm>
          <a:prstGeom prst="rect">
            <a:avLst/>
          </a:prstGeom>
          <a:solidFill>
            <a:srgbClr val="0C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A1A95EC0-76C3-43AB-BA73-180EE57AE3F9}"/>
              </a:ext>
            </a:extLst>
          </p:cNvPr>
          <p:cNvSpPr txBox="1"/>
          <p:nvPr/>
        </p:nvSpPr>
        <p:spPr>
          <a:xfrm>
            <a:off x="708101" y="194076"/>
            <a:ext cx="37605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ko-KR" altLang="en-US" sz="2400" b="1" dirty="0"/>
              <a:t>분석결과 및 설명</a:t>
            </a:r>
            <a:endParaRPr lang="ko-KR" altLang="en-US" sz="2400" dirty="0"/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ED4CDAF4-A875-470A-AFE4-58D205F7D83B}"/>
              </a:ext>
            </a:extLst>
          </p:cNvPr>
          <p:cNvSpPr txBox="1"/>
          <p:nvPr/>
        </p:nvSpPr>
        <p:spPr>
          <a:xfrm>
            <a:off x="324988" y="6102244"/>
            <a:ext cx="11289739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 smtClean="0"/>
              <a:t>3</a:t>
            </a:r>
            <a:r>
              <a:rPr lang="ko-KR" altLang="en-US" sz="1600" dirty="0"/>
              <a:t>개의 군집으로 축소가능</a:t>
            </a:r>
          </a:p>
          <a:p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="" xmlns:a16="http://schemas.microsoft.com/office/drawing/2014/main" id="{AA4447E6-6271-49A8-BFCB-CA7B4BE1E93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6747" y="1908313"/>
            <a:ext cx="5281880" cy="352228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="" xmlns:a16="http://schemas.microsoft.com/office/drawing/2014/main" id="{B8A66A80-017B-4452-AE09-BF347BF11B5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0707" y="834160"/>
            <a:ext cx="6990522" cy="5340628"/>
          </a:xfrm>
          <a:prstGeom prst="rect">
            <a:avLst/>
          </a:prstGeom>
        </p:spPr>
      </p:pic>
      <p:sp>
        <p:nvSpPr>
          <p:cNvPr id="14" name="타원 13">
            <a:extLst>
              <a:ext uri="{FF2B5EF4-FFF2-40B4-BE49-F238E27FC236}">
                <a16:creationId xmlns="" xmlns:a16="http://schemas.microsoft.com/office/drawing/2014/main" id="{5D4027FF-11CB-4544-8EC6-910F57B05CF3}"/>
              </a:ext>
            </a:extLst>
          </p:cNvPr>
          <p:cNvSpPr/>
          <p:nvPr/>
        </p:nvSpPr>
        <p:spPr>
          <a:xfrm>
            <a:off x="3395207" y="1427404"/>
            <a:ext cx="2019631" cy="192804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="" xmlns:a16="http://schemas.microsoft.com/office/drawing/2014/main" id="{10139B84-2D4E-4F7F-ADEF-83BBD5DF8550}"/>
              </a:ext>
            </a:extLst>
          </p:cNvPr>
          <p:cNvSpPr/>
          <p:nvPr/>
        </p:nvSpPr>
        <p:spPr>
          <a:xfrm>
            <a:off x="6539728" y="3116479"/>
            <a:ext cx="2580638" cy="213469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="" xmlns:a16="http://schemas.microsoft.com/office/drawing/2014/main" id="{BD418DB1-D8F0-4255-B378-9F358C1722AE}"/>
              </a:ext>
            </a:extLst>
          </p:cNvPr>
          <p:cNvSpPr/>
          <p:nvPr/>
        </p:nvSpPr>
        <p:spPr>
          <a:xfrm>
            <a:off x="2178657" y="3790573"/>
            <a:ext cx="3392777" cy="192804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CCFF4F81-852C-4FB2-A7E5-5196488FA3CC}"/>
              </a:ext>
            </a:extLst>
          </p:cNvPr>
          <p:cNvSpPr txBox="1"/>
          <p:nvPr/>
        </p:nvSpPr>
        <p:spPr>
          <a:xfrm>
            <a:off x="3309567" y="819096"/>
            <a:ext cx="20712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/>
              <a:t>대학생활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EFE74030-774E-45D9-8825-7A4CD138654F}"/>
              </a:ext>
            </a:extLst>
          </p:cNvPr>
          <p:cNvSpPr txBox="1"/>
          <p:nvPr/>
        </p:nvSpPr>
        <p:spPr>
          <a:xfrm>
            <a:off x="2588367" y="3468356"/>
            <a:ext cx="24686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/>
              <a:t>취업준비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2781504E-1927-403A-B85E-DE1B9637CD66}"/>
              </a:ext>
            </a:extLst>
          </p:cNvPr>
          <p:cNvSpPr txBox="1"/>
          <p:nvPr/>
        </p:nvSpPr>
        <p:spPr>
          <a:xfrm>
            <a:off x="7152308" y="2562451"/>
            <a:ext cx="13554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/>
              <a:t>스펙</a:t>
            </a:r>
          </a:p>
        </p:txBody>
      </p:sp>
    </p:spTree>
    <p:extLst>
      <p:ext uri="{BB962C8B-B14F-4D97-AF65-F5344CB8AC3E}">
        <p14:creationId xmlns:p14="http://schemas.microsoft.com/office/powerpoint/2010/main" val="2417758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8" grpId="0"/>
      <p:bldP spid="19" grpId="0"/>
      <p:bldP spid="2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-1" y="821634"/>
            <a:ext cx="12192000" cy="1086679"/>
          </a:xfrm>
          <a:prstGeom prst="rect">
            <a:avLst/>
          </a:prstGeom>
          <a:solidFill>
            <a:srgbClr val="0C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008" y="92356"/>
            <a:ext cx="7072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150" dirty="0">
                <a:gradFill>
                  <a:gsLst>
                    <a:gs pos="100000">
                      <a:srgbClr val="0C4C8A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03</a:t>
            </a:r>
            <a:endParaRPr lang="ko-KR" altLang="en-US" sz="3600" spc="-150" dirty="0">
              <a:gradFill>
                <a:gsLst>
                  <a:gs pos="100000">
                    <a:srgbClr val="0C4C8A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" y="1134141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gradFill>
                  <a:gsLst>
                    <a:gs pos="100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남녀간 관심 단어 차이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0" y="6745357"/>
            <a:ext cx="12192000" cy="112643"/>
          </a:xfrm>
          <a:prstGeom prst="rect">
            <a:avLst/>
          </a:prstGeom>
          <a:solidFill>
            <a:srgbClr val="0C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8CE98A5E-2355-47B1-9244-A6F7AB69038C}"/>
              </a:ext>
            </a:extLst>
          </p:cNvPr>
          <p:cNvSpPr txBox="1"/>
          <p:nvPr/>
        </p:nvSpPr>
        <p:spPr>
          <a:xfrm>
            <a:off x="708101" y="194076"/>
            <a:ext cx="37605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ko-KR" altLang="en-US" sz="2400" b="1" dirty="0"/>
              <a:t>분석결과 및 설명</a:t>
            </a:r>
            <a:endParaRPr lang="ko-KR" altLang="en-US" sz="2400" dirty="0"/>
          </a:p>
        </p:txBody>
      </p:sp>
      <p:pic>
        <p:nvPicPr>
          <p:cNvPr id="14" name="그림 13">
            <a:extLst>
              <a:ext uri="{FF2B5EF4-FFF2-40B4-BE49-F238E27FC236}">
                <a16:creationId xmlns="" xmlns:a16="http://schemas.microsoft.com/office/drawing/2014/main" id="{8F2D5E08-796D-41FE-82EF-A37554EFEF5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08313"/>
            <a:ext cx="5141314" cy="333134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D2598033-0B44-4C66-B369-4AA9D3C204E8}"/>
              </a:ext>
            </a:extLst>
          </p:cNvPr>
          <p:cNvSpPr txBox="1"/>
          <p:nvPr/>
        </p:nvSpPr>
        <p:spPr>
          <a:xfrm>
            <a:off x="0" y="5926583"/>
            <a:ext cx="117565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남학생은 </a:t>
            </a:r>
            <a:r>
              <a:rPr lang="en-US" altLang="ko-KR" sz="1600" dirty="0"/>
              <a:t>4</a:t>
            </a:r>
            <a:r>
              <a:rPr lang="ko-KR" altLang="en-US" sz="1600" dirty="0"/>
              <a:t>개의 군집으로 </a:t>
            </a:r>
            <a:r>
              <a:rPr lang="ko-KR" altLang="en-US" sz="1600" dirty="0" smtClean="0"/>
              <a:t>축소가능</a:t>
            </a:r>
            <a:endParaRPr lang="en-US" altLang="ko-KR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여학생은 </a:t>
            </a:r>
            <a:r>
              <a:rPr lang="en-US" altLang="ko-KR" sz="1600" dirty="0"/>
              <a:t>3</a:t>
            </a:r>
            <a:r>
              <a:rPr lang="ko-KR" altLang="en-US" sz="1600" dirty="0"/>
              <a:t>개의 군집으로 축소가능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="" xmlns:a16="http://schemas.microsoft.com/office/drawing/2014/main" id="{762FBC01-394B-42CE-90BE-F7125BAC4C5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19724"/>
            <a:ext cx="5962670" cy="4465490"/>
          </a:xfrm>
          <a:prstGeom prst="rect">
            <a:avLst/>
          </a:prstGeom>
        </p:spPr>
      </p:pic>
      <p:sp>
        <p:nvSpPr>
          <p:cNvPr id="20" name="타원 19">
            <a:extLst>
              <a:ext uri="{FF2B5EF4-FFF2-40B4-BE49-F238E27FC236}">
                <a16:creationId xmlns="" xmlns:a16="http://schemas.microsoft.com/office/drawing/2014/main" id="{63EF5C42-BB76-45DD-AE2C-C2073620BA77}"/>
              </a:ext>
            </a:extLst>
          </p:cNvPr>
          <p:cNvSpPr/>
          <p:nvPr/>
        </p:nvSpPr>
        <p:spPr>
          <a:xfrm>
            <a:off x="2163536" y="841629"/>
            <a:ext cx="1175657" cy="69325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="" xmlns:a16="http://schemas.microsoft.com/office/drawing/2014/main" id="{9B1B31EB-174A-4043-B9AB-D53C44DC49CB}"/>
              </a:ext>
            </a:extLst>
          </p:cNvPr>
          <p:cNvSpPr/>
          <p:nvPr/>
        </p:nvSpPr>
        <p:spPr>
          <a:xfrm>
            <a:off x="1575707" y="2768668"/>
            <a:ext cx="1294714" cy="74580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9E520389-1B89-4A6D-87E9-59CB8027B76D}"/>
              </a:ext>
            </a:extLst>
          </p:cNvPr>
          <p:cNvSpPr txBox="1"/>
          <p:nvPr/>
        </p:nvSpPr>
        <p:spPr>
          <a:xfrm>
            <a:off x="1156380" y="2175912"/>
            <a:ext cx="21333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/>
              <a:t>대학생활</a:t>
            </a:r>
          </a:p>
        </p:txBody>
      </p:sp>
      <p:sp>
        <p:nvSpPr>
          <p:cNvPr id="23" name="타원 22">
            <a:extLst>
              <a:ext uri="{FF2B5EF4-FFF2-40B4-BE49-F238E27FC236}">
                <a16:creationId xmlns="" xmlns:a16="http://schemas.microsoft.com/office/drawing/2014/main" id="{64C41695-1AE4-485A-BB08-1F73F257FAA0}"/>
              </a:ext>
            </a:extLst>
          </p:cNvPr>
          <p:cNvSpPr/>
          <p:nvPr/>
        </p:nvSpPr>
        <p:spPr>
          <a:xfrm>
            <a:off x="2297082" y="3454079"/>
            <a:ext cx="3443760" cy="165895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F9C5972A-67C3-458E-8C52-644039CA1537}"/>
              </a:ext>
            </a:extLst>
          </p:cNvPr>
          <p:cNvSpPr txBox="1"/>
          <p:nvPr/>
        </p:nvSpPr>
        <p:spPr>
          <a:xfrm>
            <a:off x="3444100" y="2891800"/>
            <a:ext cx="20490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/>
              <a:t>취업준비</a:t>
            </a:r>
          </a:p>
        </p:txBody>
      </p:sp>
      <p:sp>
        <p:nvSpPr>
          <p:cNvPr id="25" name="타원 24">
            <a:extLst>
              <a:ext uri="{FF2B5EF4-FFF2-40B4-BE49-F238E27FC236}">
                <a16:creationId xmlns="" xmlns:a16="http://schemas.microsoft.com/office/drawing/2014/main" id="{A2D0B247-73F1-459A-9377-65786C53D64F}"/>
              </a:ext>
            </a:extLst>
          </p:cNvPr>
          <p:cNvSpPr/>
          <p:nvPr/>
        </p:nvSpPr>
        <p:spPr>
          <a:xfrm>
            <a:off x="202097" y="3883012"/>
            <a:ext cx="1873157" cy="129993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E5031B53-71C2-42DA-A66A-A70157BC6C78}"/>
              </a:ext>
            </a:extLst>
          </p:cNvPr>
          <p:cNvSpPr txBox="1"/>
          <p:nvPr/>
        </p:nvSpPr>
        <p:spPr>
          <a:xfrm>
            <a:off x="406630" y="3454079"/>
            <a:ext cx="13554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/>
              <a:t>스펙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8F2F0784-8A14-4B48-AD33-927E9E266BD0}"/>
              </a:ext>
            </a:extLst>
          </p:cNvPr>
          <p:cNvSpPr txBox="1"/>
          <p:nvPr/>
        </p:nvSpPr>
        <p:spPr>
          <a:xfrm>
            <a:off x="941604" y="895869"/>
            <a:ext cx="13554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   </a:t>
            </a:r>
            <a:r>
              <a:rPr lang="ko-KR" altLang="en-US" sz="3200" b="1" dirty="0"/>
              <a:t>방향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="" xmlns:a16="http://schemas.microsoft.com/office/drawing/2014/main" id="{4EF4F33D-84C7-4EF1-870A-1F191D33820B}"/>
              </a:ext>
            </a:extLst>
          </p:cNvPr>
          <p:cNvSpPr/>
          <p:nvPr/>
        </p:nvSpPr>
        <p:spPr>
          <a:xfrm>
            <a:off x="-1" y="5834847"/>
            <a:ext cx="12192000" cy="9105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="" xmlns:a16="http://schemas.microsoft.com/office/drawing/2014/main" id="{14906597-62BC-485A-85CC-9429A4216A58}"/>
              </a:ext>
            </a:extLst>
          </p:cNvPr>
          <p:cNvSpPr txBox="1"/>
          <p:nvPr/>
        </p:nvSpPr>
        <p:spPr>
          <a:xfrm>
            <a:off x="10828" y="5896632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남학생은 여학생에 비해 미래 취업에 대한 걱정이</a:t>
            </a:r>
            <a:r>
              <a:rPr lang="en-US" altLang="ko-KR" dirty="0"/>
              <a:t>,</a:t>
            </a:r>
          </a:p>
          <a:p>
            <a:pPr algn="ctr"/>
            <a:r>
              <a:rPr lang="ko-KR" altLang="en-US" dirty="0"/>
              <a:t>여학생은 남학생에 비해 현재 대학생활에 대한 걱정이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38" name="그림 37">
            <a:extLst>
              <a:ext uri="{FF2B5EF4-FFF2-40B4-BE49-F238E27FC236}">
                <a16:creationId xmlns="" xmlns:a16="http://schemas.microsoft.com/office/drawing/2014/main" id="{77A5B5C7-DBC5-4E5A-AE6C-B4DF3345F02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881"/>
          <a:stretch/>
        </p:blipFill>
        <p:spPr>
          <a:xfrm>
            <a:off x="5962669" y="1948836"/>
            <a:ext cx="6229330" cy="356438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="" xmlns:a16="http://schemas.microsoft.com/office/drawing/2014/main" id="{D6FE0166-30E6-4858-8926-55250D1AB91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881"/>
          <a:stretch/>
        </p:blipFill>
        <p:spPr>
          <a:xfrm>
            <a:off x="5940656" y="819421"/>
            <a:ext cx="6251343" cy="4646094"/>
          </a:xfrm>
          <a:prstGeom prst="rect">
            <a:avLst/>
          </a:prstGeom>
        </p:spPr>
      </p:pic>
      <p:sp>
        <p:nvSpPr>
          <p:cNvPr id="28" name="타원 27">
            <a:extLst>
              <a:ext uri="{FF2B5EF4-FFF2-40B4-BE49-F238E27FC236}">
                <a16:creationId xmlns="" xmlns:a16="http://schemas.microsoft.com/office/drawing/2014/main" id="{9B906B4A-938A-4623-A7B5-AC263F539FC3}"/>
              </a:ext>
            </a:extLst>
          </p:cNvPr>
          <p:cNvSpPr/>
          <p:nvPr/>
        </p:nvSpPr>
        <p:spPr>
          <a:xfrm>
            <a:off x="6106828" y="2177259"/>
            <a:ext cx="1457274" cy="151525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="" xmlns:a16="http://schemas.microsoft.com/office/drawing/2014/main" id="{F663AD01-3702-400B-A345-7CF88E9E7728}"/>
              </a:ext>
            </a:extLst>
          </p:cNvPr>
          <p:cNvSpPr/>
          <p:nvPr/>
        </p:nvSpPr>
        <p:spPr>
          <a:xfrm>
            <a:off x="7393665" y="1167637"/>
            <a:ext cx="1591353" cy="201655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8B1C21B1-CC3A-40BE-8C81-25184E231B64}"/>
              </a:ext>
            </a:extLst>
          </p:cNvPr>
          <p:cNvSpPr txBox="1"/>
          <p:nvPr/>
        </p:nvSpPr>
        <p:spPr>
          <a:xfrm>
            <a:off x="6157726" y="1658580"/>
            <a:ext cx="13554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/>
              <a:t>스펙</a:t>
            </a:r>
          </a:p>
        </p:txBody>
      </p:sp>
      <p:sp>
        <p:nvSpPr>
          <p:cNvPr id="31" name="타원 30">
            <a:extLst>
              <a:ext uri="{FF2B5EF4-FFF2-40B4-BE49-F238E27FC236}">
                <a16:creationId xmlns="" xmlns:a16="http://schemas.microsoft.com/office/drawing/2014/main" id="{D2529626-4811-4446-9962-31E9FF072E5F}"/>
              </a:ext>
            </a:extLst>
          </p:cNvPr>
          <p:cNvSpPr/>
          <p:nvPr/>
        </p:nvSpPr>
        <p:spPr>
          <a:xfrm>
            <a:off x="10134741" y="2055134"/>
            <a:ext cx="1706335" cy="120458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37894917-AB8E-4B6B-A372-DCA43ABB3D6A}"/>
              </a:ext>
            </a:extLst>
          </p:cNvPr>
          <p:cNvSpPr txBox="1"/>
          <p:nvPr/>
        </p:nvSpPr>
        <p:spPr>
          <a:xfrm>
            <a:off x="7270184" y="603482"/>
            <a:ext cx="18383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/>
              <a:t>대학생활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D0AD8B6C-5C1A-41D3-A835-0E513291751B}"/>
              </a:ext>
            </a:extLst>
          </p:cNvPr>
          <p:cNvSpPr txBox="1"/>
          <p:nvPr/>
        </p:nvSpPr>
        <p:spPr>
          <a:xfrm>
            <a:off x="9964552" y="1480644"/>
            <a:ext cx="20467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/>
              <a:t>취업준비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762108" y="5465515"/>
            <a:ext cx="1970648" cy="369332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남학생</a:t>
            </a:r>
            <a:endParaRPr lang="ko-KR" alt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8340360" y="5465515"/>
            <a:ext cx="1970648" cy="369332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mtClean="0"/>
              <a:t>여학생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12536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/>
      <p:bldP spid="23" grpId="0" animBg="1"/>
      <p:bldP spid="24" grpId="0"/>
      <p:bldP spid="25" grpId="0" animBg="1"/>
      <p:bldP spid="26" grpId="0"/>
      <p:bldP spid="27" grpId="0"/>
      <p:bldP spid="36" grpId="0" animBg="1"/>
      <p:bldP spid="35" grpId="0"/>
      <p:bldP spid="28" grpId="0" animBg="1"/>
      <p:bldP spid="29" grpId="0" animBg="1"/>
      <p:bldP spid="30" grpId="0"/>
      <p:bldP spid="31" grpId="0" animBg="1"/>
      <p:bldP spid="32" grpId="0"/>
      <p:bldP spid="3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821634"/>
            <a:ext cx="12192000" cy="1086679"/>
          </a:xfrm>
          <a:prstGeom prst="rect">
            <a:avLst/>
          </a:prstGeom>
          <a:solidFill>
            <a:srgbClr val="0C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008" y="92356"/>
            <a:ext cx="7072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150" dirty="0">
                <a:gradFill>
                  <a:gsLst>
                    <a:gs pos="100000">
                      <a:srgbClr val="0C4C8A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03</a:t>
            </a:r>
            <a:endParaRPr lang="ko-KR" altLang="en-US" sz="3600" spc="-150" dirty="0">
              <a:gradFill>
                <a:gsLst>
                  <a:gs pos="100000">
                    <a:srgbClr val="0C4C8A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1134141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gradFill>
                  <a:gsLst>
                    <a:gs pos="100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저학년</a:t>
            </a:r>
            <a:r>
              <a:rPr lang="en-US" altLang="ko-KR" sz="2400" b="1" dirty="0">
                <a:gradFill>
                  <a:gsLst>
                    <a:gs pos="100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– </a:t>
            </a:r>
            <a:r>
              <a:rPr lang="ko-KR" altLang="en-US" sz="2400" b="1" dirty="0">
                <a:gradFill>
                  <a:gsLst>
                    <a:gs pos="100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고학년 관심 단어 차이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0" y="6745357"/>
            <a:ext cx="12192000" cy="112643"/>
          </a:xfrm>
          <a:prstGeom prst="rect">
            <a:avLst/>
          </a:prstGeom>
          <a:solidFill>
            <a:srgbClr val="0C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BA6060C8-8C46-4682-80B6-B505BE34F015}"/>
              </a:ext>
            </a:extLst>
          </p:cNvPr>
          <p:cNvSpPr txBox="1"/>
          <p:nvPr/>
        </p:nvSpPr>
        <p:spPr>
          <a:xfrm>
            <a:off x="708101" y="194076"/>
            <a:ext cx="37605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ko-KR" altLang="en-US" sz="2400" b="1" dirty="0"/>
              <a:t>분석결과 및 설명</a:t>
            </a:r>
            <a:endParaRPr lang="ko-KR" altLang="en-US" sz="2400" dirty="0"/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96971E10-1BAF-409F-9C7B-426B4ACE83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08313"/>
            <a:ext cx="4174435" cy="358447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33ED56D2-40D6-4FAB-BADB-B99ED25AB502}"/>
              </a:ext>
            </a:extLst>
          </p:cNvPr>
          <p:cNvSpPr txBox="1"/>
          <p:nvPr/>
        </p:nvSpPr>
        <p:spPr>
          <a:xfrm>
            <a:off x="0" y="5425543"/>
            <a:ext cx="117565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저</a:t>
            </a:r>
            <a:r>
              <a:rPr lang="ko-KR" altLang="en-US" sz="1600" dirty="0" smtClean="0"/>
              <a:t>학년은 </a:t>
            </a:r>
            <a:r>
              <a:rPr lang="en-US" altLang="ko-KR" sz="1600" dirty="0"/>
              <a:t>3</a:t>
            </a:r>
            <a:r>
              <a:rPr lang="ko-KR" altLang="en-US" sz="1600" dirty="0"/>
              <a:t>개의 군집으로 축소가능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고</a:t>
            </a:r>
            <a:r>
              <a:rPr lang="ko-KR" altLang="en-US" sz="1600" dirty="0" smtClean="0"/>
              <a:t>학년은 </a:t>
            </a:r>
            <a:r>
              <a:rPr lang="en-US" altLang="ko-KR" sz="1600" dirty="0"/>
              <a:t>2</a:t>
            </a:r>
            <a:r>
              <a:rPr lang="ko-KR" altLang="en-US" sz="1600" dirty="0"/>
              <a:t>개의 군집으로 </a:t>
            </a:r>
            <a:r>
              <a:rPr lang="ko-KR" altLang="en-US" sz="1600" dirty="0" smtClean="0"/>
              <a:t>축소가능</a:t>
            </a:r>
            <a:endParaRPr lang="en-US" altLang="ko-KR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졸업생의 경우 </a:t>
            </a:r>
            <a:r>
              <a:rPr lang="en-US" altLang="ko-KR" sz="1600" dirty="0"/>
              <a:t>3,4</a:t>
            </a:r>
            <a:r>
              <a:rPr lang="ko-KR" altLang="en-US" sz="1600" dirty="0"/>
              <a:t>학년과 유사한 결과를 보임</a:t>
            </a:r>
            <a:endParaRPr lang="en-US" altLang="ko-KR" sz="1600" dirty="0"/>
          </a:p>
        </p:txBody>
      </p:sp>
      <p:pic>
        <p:nvPicPr>
          <p:cNvPr id="13" name="그림 12">
            <a:extLst>
              <a:ext uri="{FF2B5EF4-FFF2-40B4-BE49-F238E27FC236}">
                <a16:creationId xmlns="" xmlns:a16="http://schemas.microsoft.com/office/drawing/2014/main" id="{2AE7DAD4-EF17-4EBE-A306-3F6B33B12BE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4435" y="1908312"/>
            <a:ext cx="3943846" cy="351723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="" xmlns:a16="http://schemas.microsoft.com/office/drawing/2014/main" id="{FD454482-F8A4-4DEC-853C-11FB8F6264E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7567" y="1908312"/>
            <a:ext cx="4174432" cy="358447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="" xmlns:a16="http://schemas.microsoft.com/office/drawing/2014/main" id="{BC047C32-227E-4A26-8674-C562BEB3F92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821634"/>
            <a:ext cx="4174435" cy="467115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="" xmlns:a16="http://schemas.microsoft.com/office/drawing/2014/main" id="{C341E30F-7839-464D-8298-2F60C99B3FB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4434" y="821634"/>
            <a:ext cx="3943847" cy="4603909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="" xmlns:a16="http://schemas.microsoft.com/office/drawing/2014/main" id="{DD7A5099-BEB3-4D51-B96C-89BE68E1BDF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7564" y="821634"/>
            <a:ext cx="4174435" cy="4671150"/>
          </a:xfrm>
          <a:prstGeom prst="rect">
            <a:avLst/>
          </a:prstGeom>
        </p:spPr>
      </p:pic>
      <p:sp>
        <p:nvSpPr>
          <p:cNvPr id="19" name="타원 18">
            <a:extLst>
              <a:ext uri="{FF2B5EF4-FFF2-40B4-BE49-F238E27FC236}">
                <a16:creationId xmlns="" xmlns:a16="http://schemas.microsoft.com/office/drawing/2014/main" id="{F71BDDB1-91B4-44C7-8283-8E5D1DA7C16E}"/>
              </a:ext>
            </a:extLst>
          </p:cNvPr>
          <p:cNvSpPr/>
          <p:nvPr/>
        </p:nvSpPr>
        <p:spPr>
          <a:xfrm>
            <a:off x="1280942" y="2251451"/>
            <a:ext cx="1494063" cy="132343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54BED032-8F79-4113-8BDB-91F2340C1EBE}"/>
              </a:ext>
            </a:extLst>
          </p:cNvPr>
          <p:cNvSpPr txBox="1"/>
          <p:nvPr/>
        </p:nvSpPr>
        <p:spPr>
          <a:xfrm>
            <a:off x="1002800" y="1686818"/>
            <a:ext cx="20078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/>
              <a:t>   </a:t>
            </a:r>
            <a:r>
              <a:rPr lang="ko-KR" altLang="en-US" sz="2800" b="1" dirty="0"/>
              <a:t>대학생활</a:t>
            </a:r>
          </a:p>
        </p:txBody>
      </p:sp>
      <p:sp>
        <p:nvSpPr>
          <p:cNvPr id="21" name="타원 20">
            <a:extLst>
              <a:ext uri="{FF2B5EF4-FFF2-40B4-BE49-F238E27FC236}">
                <a16:creationId xmlns="" xmlns:a16="http://schemas.microsoft.com/office/drawing/2014/main" id="{E6843094-86AF-46CE-AEDB-676A4FB7EDFC}"/>
              </a:ext>
            </a:extLst>
          </p:cNvPr>
          <p:cNvSpPr/>
          <p:nvPr/>
        </p:nvSpPr>
        <p:spPr>
          <a:xfrm>
            <a:off x="3371353" y="3293210"/>
            <a:ext cx="596348" cy="56335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B9331F3B-4BF3-41AE-8626-C2212C0EC991}"/>
              </a:ext>
            </a:extLst>
          </p:cNvPr>
          <p:cNvSpPr txBox="1"/>
          <p:nvPr/>
        </p:nvSpPr>
        <p:spPr>
          <a:xfrm>
            <a:off x="2588367" y="2831150"/>
            <a:ext cx="1722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/>
              <a:t>     </a:t>
            </a:r>
            <a:r>
              <a:rPr lang="ko-KR" altLang="en-US" sz="2800" b="1" dirty="0"/>
              <a:t>방향</a:t>
            </a:r>
          </a:p>
        </p:txBody>
      </p:sp>
      <p:sp>
        <p:nvSpPr>
          <p:cNvPr id="23" name="타원 22">
            <a:extLst>
              <a:ext uri="{FF2B5EF4-FFF2-40B4-BE49-F238E27FC236}">
                <a16:creationId xmlns="" xmlns:a16="http://schemas.microsoft.com/office/drawing/2014/main" id="{BB038668-CDBA-4708-A95A-DB0591CB4B25}"/>
              </a:ext>
            </a:extLst>
          </p:cNvPr>
          <p:cNvSpPr/>
          <p:nvPr/>
        </p:nvSpPr>
        <p:spPr>
          <a:xfrm>
            <a:off x="100716" y="2742251"/>
            <a:ext cx="1354373" cy="140841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7C3C65D5-FF17-46E9-A7E6-195A3973FE77}"/>
              </a:ext>
            </a:extLst>
          </p:cNvPr>
          <p:cNvSpPr txBox="1"/>
          <p:nvPr/>
        </p:nvSpPr>
        <p:spPr>
          <a:xfrm>
            <a:off x="-83391" y="2268265"/>
            <a:ext cx="1722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/>
              <a:t>스펙</a:t>
            </a:r>
          </a:p>
        </p:txBody>
      </p:sp>
      <p:sp>
        <p:nvSpPr>
          <p:cNvPr id="26" name="타원 25">
            <a:extLst>
              <a:ext uri="{FF2B5EF4-FFF2-40B4-BE49-F238E27FC236}">
                <a16:creationId xmlns="" xmlns:a16="http://schemas.microsoft.com/office/drawing/2014/main" id="{0A7B2E63-AFD2-4BD8-9A4A-0834FFA8B36C}"/>
              </a:ext>
            </a:extLst>
          </p:cNvPr>
          <p:cNvSpPr/>
          <p:nvPr/>
        </p:nvSpPr>
        <p:spPr>
          <a:xfrm>
            <a:off x="4087361" y="2080531"/>
            <a:ext cx="2098754" cy="223702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="" xmlns:a16="http://schemas.microsoft.com/office/drawing/2014/main" id="{36392837-12ED-4988-9EAA-199656C8F886}"/>
              </a:ext>
            </a:extLst>
          </p:cNvPr>
          <p:cNvSpPr/>
          <p:nvPr/>
        </p:nvSpPr>
        <p:spPr>
          <a:xfrm>
            <a:off x="6472361" y="2137244"/>
            <a:ext cx="1725433" cy="223702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="" xmlns:a16="http://schemas.microsoft.com/office/drawing/2014/main" id="{01AD1DF2-C34E-404A-B722-C7C8ED51214C}"/>
              </a:ext>
            </a:extLst>
          </p:cNvPr>
          <p:cNvSpPr/>
          <p:nvPr/>
        </p:nvSpPr>
        <p:spPr>
          <a:xfrm>
            <a:off x="8237940" y="2122177"/>
            <a:ext cx="1232063" cy="223702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CD64AE13-D55C-43EB-9540-B49A99754565}"/>
              </a:ext>
            </a:extLst>
          </p:cNvPr>
          <p:cNvSpPr txBox="1"/>
          <p:nvPr/>
        </p:nvSpPr>
        <p:spPr>
          <a:xfrm>
            <a:off x="4458999" y="1646702"/>
            <a:ext cx="13554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/>
              <a:t>스펙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97DA11E7-27A8-488F-8664-C3E9AC883CE8}"/>
              </a:ext>
            </a:extLst>
          </p:cNvPr>
          <p:cNvSpPr txBox="1"/>
          <p:nvPr/>
        </p:nvSpPr>
        <p:spPr>
          <a:xfrm>
            <a:off x="6430597" y="1598957"/>
            <a:ext cx="20987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취업준비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8B1546FA-CCD6-4106-AE6C-3C637200CC5F}"/>
              </a:ext>
            </a:extLst>
          </p:cNvPr>
          <p:cNvSpPr txBox="1"/>
          <p:nvPr/>
        </p:nvSpPr>
        <p:spPr>
          <a:xfrm>
            <a:off x="10201632" y="1364973"/>
            <a:ext cx="13554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/>
              <a:t>면접</a:t>
            </a:r>
          </a:p>
        </p:txBody>
      </p:sp>
      <p:sp>
        <p:nvSpPr>
          <p:cNvPr id="32" name="타원 31">
            <a:extLst>
              <a:ext uri="{FF2B5EF4-FFF2-40B4-BE49-F238E27FC236}">
                <a16:creationId xmlns="" xmlns:a16="http://schemas.microsoft.com/office/drawing/2014/main" id="{66E12319-ED68-4F45-9A1B-DFC5702AD7FE}"/>
              </a:ext>
            </a:extLst>
          </p:cNvPr>
          <p:cNvSpPr/>
          <p:nvPr/>
        </p:nvSpPr>
        <p:spPr>
          <a:xfrm>
            <a:off x="9740149" y="1856138"/>
            <a:ext cx="2278444" cy="223702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9D475BEA-ADB0-4392-BBAE-EB8C626F05D0}"/>
              </a:ext>
            </a:extLst>
          </p:cNvPr>
          <p:cNvSpPr txBox="1"/>
          <p:nvPr/>
        </p:nvSpPr>
        <p:spPr>
          <a:xfrm>
            <a:off x="8161679" y="1627373"/>
            <a:ext cx="13554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/>
              <a:t>스펙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="" xmlns:a16="http://schemas.microsoft.com/office/drawing/2014/main" id="{FECC33E6-E17B-4351-A3A0-20144FF52357}"/>
              </a:ext>
            </a:extLst>
          </p:cNvPr>
          <p:cNvSpPr/>
          <p:nvPr/>
        </p:nvSpPr>
        <p:spPr>
          <a:xfrm>
            <a:off x="-12526" y="5484573"/>
            <a:ext cx="12192002" cy="12598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="" xmlns:a16="http://schemas.microsoft.com/office/drawing/2014/main" id="{9D407921-5EED-42BE-B4CE-7ECF7D64C1F2}"/>
              </a:ext>
            </a:extLst>
          </p:cNvPr>
          <p:cNvSpPr txBox="1"/>
          <p:nvPr/>
        </p:nvSpPr>
        <p:spPr>
          <a:xfrm>
            <a:off x="-12524" y="5835154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학년이 올라갈수록 대학생활보다 취업</a:t>
            </a:r>
            <a:r>
              <a:rPr lang="en-US" altLang="ko-KR" dirty="0"/>
              <a:t>,</a:t>
            </a:r>
            <a:r>
              <a:rPr lang="ko-KR" altLang="en-US" dirty="0"/>
              <a:t>면접에 대한 걱정이 커진다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1042649" y="4726479"/>
            <a:ext cx="1970648" cy="369332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mtClean="0"/>
              <a:t>저학</a:t>
            </a:r>
            <a:r>
              <a:rPr lang="ko-KR" altLang="en-US"/>
              <a:t>년</a:t>
            </a:r>
            <a:endParaRPr lang="ko-KR" alt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5080861" y="4726479"/>
            <a:ext cx="1970648" cy="369332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고</a:t>
            </a:r>
            <a:r>
              <a:rPr lang="ko-KR" altLang="en-US" dirty="0" smtClean="0"/>
              <a:t>학년</a:t>
            </a:r>
            <a:endParaRPr lang="ko-KR" alt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9119457" y="4726479"/>
            <a:ext cx="1970648" cy="369332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졸업생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89844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/>
      <p:bldP spid="21" grpId="0" animBg="1"/>
      <p:bldP spid="22" grpId="0"/>
      <p:bldP spid="23" grpId="0" animBg="1"/>
      <p:bldP spid="25" grpId="0"/>
      <p:bldP spid="26" grpId="0" animBg="1"/>
      <p:bldP spid="27" grpId="0" animBg="1"/>
      <p:bldP spid="28" grpId="0" animBg="1"/>
      <p:bldP spid="29" grpId="0"/>
      <p:bldP spid="30" grpId="0"/>
      <p:bldP spid="31" grpId="0"/>
      <p:bldP spid="32" grpId="0" animBg="1"/>
      <p:bldP spid="33" grpId="0"/>
      <p:bldP spid="34" grpId="0" animBg="1"/>
      <p:bldP spid="3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821634"/>
            <a:ext cx="12192000" cy="1086679"/>
          </a:xfrm>
          <a:prstGeom prst="rect">
            <a:avLst/>
          </a:prstGeom>
          <a:solidFill>
            <a:srgbClr val="0C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008" y="92356"/>
            <a:ext cx="7072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150" dirty="0">
                <a:gradFill>
                  <a:gsLst>
                    <a:gs pos="100000">
                      <a:srgbClr val="0C4C8A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03</a:t>
            </a:r>
            <a:endParaRPr lang="ko-KR" altLang="en-US" sz="3600" spc="-150" dirty="0">
              <a:gradFill>
                <a:gsLst>
                  <a:gs pos="100000">
                    <a:srgbClr val="0C4C8A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08101" y="194076"/>
            <a:ext cx="25571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ko-KR" altLang="en-US" sz="2400" b="1" dirty="0"/>
              <a:t>분석결과 및 설명</a:t>
            </a:r>
            <a:endParaRPr lang="ko-KR" alt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0" y="1134141"/>
            <a:ext cx="121920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gradFill>
                  <a:gsLst>
                    <a:gs pos="100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학과별 관심 단어 차이</a:t>
            </a:r>
            <a:r>
              <a:rPr lang="en-US" altLang="ko-KR" sz="2400" b="1" dirty="0">
                <a:gradFill>
                  <a:gsLst>
                    <a:gs pos="100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</a:t>
            </a:r>
            <a:r>
              <a:rPr lang="ko-KR" altLang="en-US" sz="2400" b="1" dirty="0">
                <a:gradFill>
                  <a:gsLst>
                    <a:gs pos="100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자연계</a:t>
            </a:r>
            <a:r>
              <a:rPr lang="en-US" altLang="ko-KR" sz="2400" b="1" dirty="0">
                <a:gradFill>
                  <a:gsLst>
                    <a:gs pos="100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VS</a:t>
            </a:r>
            <a:r>
              <a:rPr lang="ko-KR" altLang="en-US" sz="2400" b="1" dirty="0">
                <a:gradFill>
                  <a:gsLst>
                    <a:gs pos="100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인문계</a:t>
            </a:r>
            <a:r>
              <a:rPr lang="en-US" altLang="ko-KR" sz="2400" b="1" dirty="0">
                <a:gradFill>
                  <a:gsLst>
                    <a:gs pos="100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  <a:endParaRPr lang="ko-KR" altLang="en-US" sz="2400" b="1" dirty="0">
              <a:gradFill>
                <a:gsLst>
                  <a:gs pos="10000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0" y="6745357"/>
            <a:ext cx="12192000" cy="112643"/>
          </a:xfrm>
          <a:prstGeom prst="rect">
            <a:avLst/>
          </a:prstGeom>
          <a:solidFill>
            <a:srgbClr val="0C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862BD717-A81B-42A3-96E2-79545B8F0B6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16478"/>
            <a:ext cx="5796643" cy="357630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AADD3021-CF3D-41FB-9521-CADE05879A50}"/>
              </a:ext>
            </a:extLst>
          </p:cNvPr>
          <p:cNvSpPr txBox="1"/>
          <p:nvPr/>
        </p:nvSpPr>
        <p:spPr>
          <a:xfrm>
            <a:off x="0" y="5676063"/>
            <a:ext cx="117565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자연계는 </a:t>
            </a:r>
            <a:r>
              <a:rPr lang="en-US" altLang="ko-KR" sz="1600" dirty="0"/>
              <a:t>3</a:t>
            </a:r>
            <a:r>
              <a:rPr lang="ko-KR" altLang="en-US" sz="1600" dirty="0"/>
              <a:t>개의 군집으로 </a:t>
            </a:r>
            <a:r>
              <a:rPr lang="ko-KR" altLang="en-US" sz="1600" dirty="0" smtClean="0"/>
              <a:t>축소가능</a:t>
            </a:r>
            <a:endParaRPr lang="en-US" altLang="ko-KR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인문계는 </a:t>
            </a:r>
            <a:r>
              <a:rPr lang="en-US" altLang="ko-KR" sz="1600" dirty="0"/>
              <a:t>2</a:t>
            </a:r>
            <a:r>
              <a:rPr lang="ko-KR" altLang="en-US" sz="1600" dirty="0"/>
              <a:t>개의 군집으로 축소가능</a:t>
            </a:r>
            <a:endParaRPr lang="en-US" altLang="ko-KR" sz="1600" dirty="0"/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CD034E97-8850-4C15-BDB4-90B3A3DC0C0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643" y="1908313"/>
            <a:ext cx="6395357" cy="358447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="" xmlns:a16="http://schemas.microsoft.com/office/drawing/2014/main" id="{0B6A42C7-AD49-48F2-AB93-EC481F9BC65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05113"/>
            <a:ext cx="5796643" cy="4649177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="" xmlns:a16="http://schemas.microsoft.com/office/drawing/2014/main" id="{39EC35C2-E1A1-4FBA-B0E0-AFE7BA9783D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642" y="799660"/>
            <a:ext cx="6395357" cy="4659506"/>
          </a:xfrm>
          <a:prstGeom prst="rect">
            <a:avLst/>
          </a:prstGeom>
        </p:spPr>
      </p:pic>
      <p:sp>
        <p:nvSpPr>
          <p:cNvPr id="17" name="타원 16">
            <a:extLst>
              <a:ext uri="{FF2B5EF4-FFF2-40B4-BE49-F238E27FC236}">
                <a16:creationId xmlns="" xmlns:a16="http://schemas.microsoft.com/office/drawing/2014/main" id="{5671B288-7EF4-4604-B63E-D24506C162C0}"/>
              </a:ext>
            </a:extLst>
          </p:cNvPr>
          <p:cNvSpPr/>
          <p:nvPr/>
        </p:nvSpPr>
        <p:spPr>
          <a:xfrm>
            <a:off x="172424" y="2857188"/>
            <a:ext cx="1175657" cy="69325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6727B314-C104-4EAB-8988-CB020B665EB8}"/>
              </a:ext>
            </a:extLst>
          </p:cNvPr>
          <p:cNvSpPr txBox="1"/>
          <p:nvPr/>
        </p:nvSpPr>
        <p:spPr>
          <a:xfrm>
            <a:off x="82513" y="2275833"/>
            <a:ext cx="13554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   </a:t>
            </a:r>
            <a:r>
              <a:rPr lang="ko-KR" altLang="en-US" sz="3200" b="1" dirty="0"/>
              <a:t>스펙</a:t>
            </a:r>
          </a:p>
        </p:txBody>
      </p:sp>
      <p:sp>
        <p:nvSpPr>
          <p:cNvPr id="19" name="타원 18">
            <a:extLst>
              <a:ext uri="{FF2B5EF4-FFF2-40B4-BE49-F238E27FC236}">
                <a16:creationId xmlns="" xmlns:a16="http://schemas.microsoft.com/office/drawing/2014/main" id="{A94BA9C1-581F-4C38-B98C-4E27853B6907}"/>
              </a:ext>
            </a:extLst>
          </p:cNvPr>
          <p:cNvSpPr/>
          <p:nvPr/>
        </p:nvSpPr>
        <p:spPr>
          <a:xfrm>
            <a:off x="3196425" y="2848377"/>
            <a:ext cx="2263806" cy="69325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E48E1957-E3B2-42B6-8AE5-E7AFF99188FD}"/>
              </a:ext>
            </a:extLst>
          </p:cNvPr>
          <p:cNvSpPr txBox="1"/>
          <p:nvPr/>
        </p:nvSpPr>
        <p:spPr>
          <a:xfrm>
            <a:off x="3326056" y="2241167"/>
            <a:ext cx="2530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/>
              <a:t>   취업준비</a:t>
            </a:r>
          </a:p>
        </p:txBody>
      </p:sp>
      <p:sp>
        <p:nvSpPr>
          <p:cNvPr id="21" name="타원 20">
            <a:extLst>
              <a:ext uri="{FF2B5EF4-FFF2-40B4-BE49-F238E27FC236}">
                <a16:creationId xmlns="" xmlns:a16="http://schemas.microsoft.com/office/drawing/2014/main" id="{EC47B5D5-4CE2-4A98-A8FF-87FF2889C7DA}"/>
              </a:ext>
            </a:extLst>
          </p:cNvPr>
          <p:cNvSpPr/>
          <p:nvPr/>
        </p:nvSpPr>
        <p:spPr>
          <a:xfrm>
            <a:off x="1373213" y="2715313"/>
            <a:ext cx="1071465" cy="56335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B92DCA06-26AD-45D0-8793-0F25F557546F}"/>
              </a:ext>
            </a:extLst>
          </p:cNvPr>
          <p:cNvSpPr txBox="1"/>
          <p:nvPr/>
        </p:nvSpPr>
        <p:spPr>
          <a:xfrm>
            <a:off x="1020399" y="2101954"/>
            <a:ext cx="30949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     </a:t>
            </a:r>
            <a:r>
              <a:rPr lang="ko-KR" altLang="en-US" sz="3200" b="1" dirty="0"/>
              <a:t>방향</a:t>
            </a:r>
          </a:p>
        </p:txBody>
      </p:sp>
      <p:sp>
        <p:nvSpPr>
          <p:cNvPr id="23" name="타원 22">
            <a:extLst>
              <a:ext uri="{FF2B5EF4-FFF2-40B4-BE49-F238E27FC236}">
                <a16:creationId xmlns="" xmlns:a16="http://schemas.microsoft.com/office/drawing/2014/main" id="{601D8862-FD18-4B02-B0C8-5BC8A330E618}"/>
              </a:ext>
            </a:extLst>
          </p:cNvPr>
          <p:cNvSpPr/>
          <p:nvPr/>
        </p:nvSpPr>
        <p:spPr>
          <a:xfrm>
            <a:off x="5819682" y="2652337"/>
            <a:ext cx="3459490" cy="96550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9C28AC5D-E161-4C7F-AF5D-FBC7A5A74382}"/>
              </a:ext>
            </a:extLst>
          </p:cNvPr>
          <p:cNvSpPr txBox="1"/>
          <p:nvPr/>
        </p:nvSpPr>
        <p:spPr>
          <a:xfrm>
            <a:off x="6579405" y="2044840"/>
            <a:ext cx="19400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/>
              <a:t>스펙</a:t>
            </a:r>
          </a:p>
        </p:txBody>
      </p:sp>
      <p:sp>
        <p:nvSpPr>
          <p:cNvPr id="27" name="타원 26">
            <a:extLst>
              <a:ext uri="{FF2B5EF4-FFF2-40B4-BE49-F238E27FC236}">
                <a16:creationId xmlns="" xmlns:a16="http://schemas.microsoft.com/office/drawing/2014/main" id="{00D9EA76-C589-442F-861F-0F7F3EC4BCC6}"/>
              </a:ext>
            </a:extLst>
          </p:cNvPr>
          <p:cNvSpPr/>
          <p:nvPr/>
        </p:nvSpPr>
        <p:spPr>
          <a:xfrm>
            <a:off x="9772153" y="2591480"/>
            <a:ext cx="2164910" cy="96550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F62C116C-2D3F-42D3-8739-29D32CC36110}"/>
              </a:ext>
            </a:extLst>
          </p:cNvPr>
          <p:cNvSpPr txBox="1"/>
          <p:nvPr/>
        </p:nvSpPr>
        <p:spPr>
          <a:xfrm>
            <a:off x="10353233" y="2030765"/>
            <a:ext cx="12140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/>
              <a:t>방향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="" xmlns:a16="http://schemas.microsoft.com/office/drawing/2014/main" id="{C54B7C73-E2DB-4418-8024-37FF92579C62}"/>
              </a:ext>
            </a:extLst>
          </p:cNvPr>
          <p:cNvSpPr/>
          <p:nvPr/>
        </p:nvSpPr>
        <p:spPr>
          <a:xfrm>
            <a:off x="-2" y="5478188"/>
            <a:ext cx="12192002" cy="12598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77BFAC9D-F773-4AA4-A2E9-E760D854E458}"/>
              </a:ext>
            </a:extLst>
          </p:cNvPr>
          <p:cNvSpPr txBox="1"/>
          <p:nvPr/>
        </p:nvSpPr>
        <p:spPr>
          <a:xfrm>
            <a:off x="23853" y="5503093"/>
            <a:ext cx="121681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자연계열이 인문계열에 비해 취업준비에 걱정이 크고</a:t>
            </a:r>
            <a:r>
              <a:rPr lang="en-US" altLang="ko-KR" dirty="0"/>
              <a:t>,</a:t>
            </a:r>
          </a:p>
          <a:p>
            <a:pPr algn="ctr"/>
            <a:r>
              <a:rPr lang="ko-KR" altLang="en-US" dirty="0"/>
              <a:t>인문계열이 자연계열에 비해 스펙 관리에 관심이 있다</a:t>
            </a:r>
            <a:r>
              <a:rPr lang="en-US" altLang="ko-KR" dirty="0"/>
              <a:t>.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582568" y="4495876"/>
            <a:ext cx="1970648" cy="369332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자연계열</a:t>
            </a:r>
            <a:endParaRPr lang="ko-KR" alt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8008996" y="4495876"/>
            <a:ext cx="1970648" cy="369332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인문계열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62361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/>
      <p:bldP spid="19" grpId="0" animBg="1"/>
      <p:bldP spid="20" grpId="0"/>
      <p:bldP spid="21" grpId="0" animBg="1"/>
      <p:bldP spid="22" grpId="0"/>
      <p:bldP spid="23" grpId="0" animBg="1"/>
      <p:bldP spid="24" grpId="0"/>
      <p:bldP spid="27" grpId="0" animBg="1"/>
      <p:bldP spid="28" grpId="0"/>
      <p:bldP spid="33" grpId="0" animBg="1"/>
      <p:bldP spid="3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3008" y="92356"/>
            <a:ext cx="7072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150" dirty="0">
                <a:gradFill>
                  <a:gsLst>
                    <a:gs pos="100000">
                      <a:srgbClr val="0C4C8A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04</a:t>
            </a:r>
            <a:endParaRPr lang="ko-KR" altLang="en-US" sz="3600" spc="-150" dirty="0">
              <a:gradFill>
                <a:gsLst>
                  <a:gs pos="100000">
                    <a:srgbClr val="0C4C8A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" y="1134141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gradFill>
                  <a:gsLst>
                    <a:gs pos="100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남녀간 관심 단어 차이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0" y="6745357"/>
            <a:ext cx="12192000" cy="112643"/>
          </a:xfrm>
          <a:prstGeom prst="rect">
            <a:avLst/>
          </a:prstGeom>
          <a:solidFill>
            <a:srgbClr val="0C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8CE98A5E-2355-47B1-9244-A6F7AB69038C}"/>
              </a:ext>
            </a:extLst>
          </p:cNvPr>
          <p:cNvSpPr txBox="1"/>
          <p:nvPr/>
        </p:nvSpPr>
        <p:spPr>
          <a:xfrm>
            <a:off x="708101" y="194076"/>
            <a:ext cx="37605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ko-KR" altLang="en-US" sz="2400" b="1" dirty="0"/>
              <a:t>결론</a:t>
            </a:r>
            <a:endParaRPr lang="ko-KR" altLang="en-US" sz="2400" dirty="0"/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F6D1F2C7-D5F7-4D98-BA8A-81DB41784E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401" y="2309850"/>
            <a:ext cx="2228286" cy="222828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D737AEA8-0A51-4EE8-9107-4922D7E9F9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893" y="2313343"/>
            <a:ext cx="2435444" cy="248370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="" xmlns:a16="http://schemas.microsoft.com/office/drawing/2014/main" id="{B07D4823-58F5-48AE-BE1F-A452665890D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8246" y="2513570"/>
            <a:ext cx="1606166" cy="1606166"/>
          </a:xfrm>
          <a:prstGeom prst="rect">
            <a:avLst/>
          </a:prstGeom>
        </p:spPr>
      </p:pic>
      <p:sp>
        <p:nvSpPr>
          <p:cNvPr id="14" name="오른쪽 화살표 4">
            <a:extLst>
              <a:ext uri="{FF2B5EF4-FFF2-40B4-BE49-F238E27FC236}">
                <a16:creationId xmlns="" xmlns:a16="http://schemas.microsoft.com/office/drawing/2014/main" id="{5E07BA28-2358-4807-8F00-CAF6DED85CE2}"/>
              </a:ext>
            </a:extLst>
          </p:cNvPr>
          <p:cNvSpPr/>
          <p:nvPr/>
        </p:nvSpPr>
        <p:spPr>
          <a:xfrm>
            <a:off x="7425470" y="3150479"/>
            <a:ext cx="874644" cy="729911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="" xmlns:a16="http://schemas.microsoft.com/office/drawing/2014/main" id="{DE1F3351-9D56-44B9-A451-8DC7E7E986E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9065" y="2716940"/>
            <a:ext cx="1195041" cy="119504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9367EF84-5E49-40CF-81B4-4C399DEB4EC6}"/>
              </a:ext>
            </a:extLst>
          </p:cNvPr>
          <p:cNvSpPr txBox="1"/>
          <p:nvPr/>
        </p:nvSpPr>
        <p:spPr>
          <a:xfrm>
            <a:off x="0" y="5008617"/>
            <a:ext cx="1213899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상담사가 상담하러 온 학생의 </a:t>
            </a:r>
            <a:r>
              <a:rPr lang="en-US" altLang="ko-KR" dirty="0"/>
              <a:t>attribute</a:t>
            </a:r>
            <a:r>
              <a:rPr lang="ko-KR" altLang="en-US" dirty="0"/>
              <a:t>를 보고 걱정거리 예측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비슷한 </a:t>
            </a:r>
            <a:r>
              <a:rPr lang="en-US" altLang="ko-KR" dirty="0"/>
              <a:t>attribute</a:t>
            </a:r>
            <a:r>
              <a:rPr lang="ko-KR" altLang="en-US" dirty="0"/>
              <a:t>를 가지는 다른 학생들의 관심프로그램을 추천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</p:txBody>
      </p:sp>
      <p:sp>
        <p:nvSpPr>
          <p:cNvPr id="18" name="직사각형 17">
            <a:extLst>
              <a:ext uri="{FF2B5EF4-FFF2-40B4-BE49-F238E27FC236}">
                <a16:creationId xmlns="" xmlns:a16="http://schemas.microsoft.com/office/drawing/2014/main" id="{FE0D5A83-C855-4821-8945-B3D0A6D7EAA4}"/>
              </a:ext>
            </a:extLst>
          </p:cNvPr>
          <p:cNvSpPr/>
          <p:nvPr/>
        </p:nvSpPr>
        <p:spPr>
          <a:xfrm>
            <a:off x="0" y="821634"/>
            <a:ext cx="12192000" cy="1086679"/>
          </a:xfrm>
          <a:prstGeom prst="rect">
            <a:avLst/>
          </a:prstGeom>
          <a:solidFill>
            <a:srgbClr val="0C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="" xmlns:a16="http://schemas.microsoft.com/office/drawing/2014/main" id="{FE0D5A83-C855-4821-8945-B3D0A6D7EAA4}"/>
              </a:ext>
            </a:extLst>
          </p:cNvPr>
          <p:cNvSpPr/>
          <p:nvPr/>
        </p:nvSpPr>
        <p:spPr>
          <a:xfrm>
            <a:off x="0" y="821634"/>
            <a:ext cx="12192000" cy="1086679"/>
          </a:xfrm>
          <a:prstGeom prst="rect">
            <a:avLst/>
          </a:prstGeom>
          <a:solidFill>
            <a:srgbClr val="0C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28CA5803-B509-4AC8-8450-3A7EC12C50A2}"/>
              </a:ext>
            </a:extLst>
          </p:cNvPr>
          <p:cNvSpPr txBox="1"/>
          <p:nvPr/>
        </p:nvSpPr>
        <p:spPr>
          <a:xfrm>
            <a:off x="0" y="1420803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smtClean="0">
                <a:gradFill>
                  <a:gsLst>
                    <a:gs pos="100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돋움" panose="020B0600000101010101" pitchFamily="50" charset="-127"/>
                <a:ea typeface="돋움" panose="020B0600000101010101" pitchFamily="50" charset="-127"/>
              </a:rPr>
              <a:t>개</a:t>
            </a:r>
            <a:r>
              <a:rPr lang="ko-KR" altLang="en-US" sz="2000" b="1" dirty="0">
                <a:gradFill>
                  <a:gsLst>
                    <a:gs pos="100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돋움" panose="020B0600000101010101" pitchFamily="50" charset="-127"/>
                <a:ea typeface="돋움" panose="020B0600000101010101" pitchFamily="50" charset="-127"/>
              </a:rPr>
              <a:t>인</a:t>
            </a:r>
            <a:r>
              <a:rPr lang="ko-KR" altLang="en-US" sz="2000" b="1" dirty="0" smtClean="0">
                <a:gradFill>
                  <a:gsLst>
                    <a:gs pos="100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돋움" panose="020B0600000101010101" pitchFamily="50" charset="-127"/>
                <a:ea typeface="돋움" panose="020B0600000101010101" pitchFamily="50" charset="-127"/>
              </a:rPr>
              <a:t>적 활용</a:t>
            </a:r>
            <a:endParaRPr lang="ko-KR" altLang="en-US" sz="2000" b="1" dirty="0">
              <a:gradFill>
                <a:gsLst>
                  <a:gs pos="10000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28CA5803-B509-4AC8-8450-3A7EC12C50A2}"/>
              </a:ext>
            </a:extLst>
          </p:cNvPr>
          <p:cNvSpPr txBox="1"/>
          <p:nvPr/>
        </p:nvSpPr>
        <p:spPr>
          <a:xfrm>
            <a:off x="0" y="947835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gradFill>
                  <a:gsLst>
                    <a:gs pos="100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돋움" panose="020B0600000101010101" pitchFamily="50" charset="-127"/>
                <a:ea typeface="돋움" panose="020B0600000101010101" pitchFamily="50" charset="-127"/>
              </a:rPr>
              <a:t>활용법 </a:t>
            </a:r>
            <a:r>
              <a:rPr lang="ko-KR" altLang="en-US" sz="3200" b="1" dirty="0" smtClean="0">
                <a:gradFill>
                  <a:gsLst>
                    <a:gs pos="100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돋움" panose="020B0600000101010101" pitchFamily="50" charset="-127"/>
                <a:ea typeface="돋움" panose="020B0600000101010101" pitchFamily="50" charset="-127"/>
              </a:rPr>
              <a:t>제안 </a:t>
            </a:r>
            <a:r>
              <a:rPr lang="en-US" altLang="ko-KR" sz="3200" b="1" dirty="0" smtClean="0">
                <a:gradFill>
                  <a:gsLst>
                    <a:gs pos="100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돋움" panose="020B0600000101010101" pitchFamily="50" charset="-127"/>
                <a:ea typeface="돋움" panose="020B0600000101010101" pitchFamily="50" charset="-127"/>
              </a:rPr>
              <a:t>(1/2)</a:t>
            </a:r>
            <a:endParaRPr lang="ko-KR" altLang="en-US" sz="3200" b="1" dirty="0">
              <a:gradFill>
                <a:gsLst>
                  <a:gs pos="10000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89573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3008" y="92356"/>
            <a:ext cx="7072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150" dirty="0">
                <a:gradFill>
                  <a:gsLst>
                    <a:gs pos="100000">
                      <a:srgbClr val="0C4C8A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04</a:t>
            </a:r>
            <a:endParaRPr lang="ko-KR" altLang="en-US" sz="3600" spc="-150" dirty="0">
              <a:gradFill>
                <a:gsLst>
                  <a:gs pos="100000">
                    <a:srgbClr val="0C4C8A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" y="1134141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gradFill>
                  <a:gsLst>
                    <a:gs pos="100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남녀간 관심 단어 차이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8CE98A5E-2355-47B1-9244-A6F7AB69038C}"/>
              </a:ext>
            </a:extLst>
          </p:cNvPr>
          <p:cNvSpPr txBox="1"/>
          <p:nvPr/>
        </p:nvSpPr>
        <p:spPr>
          <a:xfrm>
            <a:off x="708101" y="194076"/>
            <a:ext cx="37605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ko-KR" altLang="en-US" sz="2400" b="1" dirty="0"/>
              <a:t>결론</a:t>
            </a:r>
            <a:endParaRPr lang="ko-KR" altLang="en-US" sz="2400" dirty="0"/>
          </a:p>
        </p:txBody>
      </p:sp>
      <p:sp>
        <p:nvSpPr>
          <p:cNvPr id="18" name="직사각형 17">
            <a:extLst>
              <a:ext uri="{FF2B5EF4-FFF2-40B4-BE49-F238E27FC236}">
                <a16:creationId xmlns="" xmlns:a16="http://schemas.microsoft.com/office/drawing/2014/main" id="{FE0D5A83-C855-4821-8945-B3D0A6D7EAA4}"/>
              </a:ext>
            </a:extLst>
          </p:cNvPr>
          <p:cNvSpPr/>
          <p:nvPr/>
        </p:nvSpPr>
        <p:spPr>
          <a:xfrm>
            <a:off x="0" y="821634"/>
            <a:ext cx="12192000" cy="1086679"/>
          </a:xfrm>
          <a:prstGeom prst="rect">
            <a:avLst/>
          </a:prstGeom>
          <a:solidFill>
            <a:srgbClr val="0C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86" y="2154476"/>
            <a:ext cx="1202197" cy="2843152"/>
          </a:xfrm>
          <a:prstGeom prst="rect">
            <a:avLst/>
          </a:prstGeom>
        </p:spPr>
      </p:pic>
      <p:sp>
        <p:nvSpPr>
          <p:cNvPr id="3" name="사각형 설명선 2"/>
          <p:cNvSpPr/>
          <p:nvPr/>
        </p:nvSpPr>
        <p:spPr>
          <a:xfrm>
            <a:off x="2905866" y="2154476"/>
            <a:ext cx="6380269" cy="1027135"/>
          </a:xfrm>
          <a:prstGeom prst="wedgeRectCallout">
            <a:avLst>
              <a:gd name="adj1" fmla="val -58331"/>
              <a:gd name="adj2" fmla="val 48732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저는 </a:t>
            </a:r>
            <a:r>
              <a:rPr lang="ko-KR" altLang="en-US" dirty="0" smtClean="0">
                <a:solidFill>
                  <a:srgbClr val="FF0000"/>
                </a:solidFill>
              </a:rPr>
              <a:t>기계공학과</a:t>
            </a:r>
            <a:r>
              <a:rPr lang="ko-KR" altLang="en-US" dirty="0" smtClean="0"/>
              <a:t> </a:t>
            </a:r>
            <a:r>
              <a:rPr lang="en-US" altLang="ko-KR" dirty="0" smtClean="0">
                <a:solidFill>
                  <a:srgbClr val="FF0000"/>
                </a:solidFill>
              </a:rPr>
              <a:t>4</a:t>
            </a:r>
            <a:r>
              <a:rPr lang="ko-KR" altLang="en-US" dirty="0" smtClean="0">
                <a:solidFill>
                  <a:srgbClr val="FF0000"/>
                </a:solidFill>
              </a:rPr>
              <a:t>학년</a:t>
            </a:r>
            <a:r>
              <a:rPr lang="ko-KR" altLang="en-US" dirty="0" smtClean="0"/>
              <a:t> </a:t>
            </a:r>
            <a:r>
              <a:rPr lang="ko-KR" altLang="en-US" dirty="0" smtClean="0">
                <a:solidFill>
                  <a:srgbClr val="FF0000"/>
                </a:solidFill>
              </a:rPr>
              <a:t>남학생</a:t>
            </a:r>
            <a:r>
              <a:rPr lang="ko-KR" altLang="en-US" dirty="0" smtClean="0"/>
              <a:t>입니다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최근 취업에 관한 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고민을 가지고 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오른쪽 화살표 3"/>
          <p:cNvSpPr/>
          <p:nvPr/>
        </p:nvSpPr>
        <p:spPr>
          <a:xfrm>
            <a:off x="2592369" y="3445313"/>
            <a:ext cx="1044181" cy="6385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3891419" y="3579932"/>
            <a:ext cx="59623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고학년 자연계열을 남학생을 위한 </a:t>
            </a:r>
            <a:r>
              <a:rPr lang="ko-KR" altLang="en-US" dirty="0" smtClean="0"/>
              <a:t>취업 프로그램을 </a:t>
            </a:r>
            <a:r>
              <a:rPr lang="ko-KR" altLang="en-US" dirty="0" smtClean="0"/>
              <a:t>소개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핵심 </a:t>
            </a:r>
            <a:r>
              <a:rPr lang="ko-KR" altLang="en-US" dirty="0" smtClean="0"/>
              <a:t>키워드</a:t>
            </a:r>
            <a:r>
              <a:rPr lang="en-US" altLang="ko-KR" dirty="0" smtClean="0"/>
              <a:t>: </a:t>
            </a:r>
            <a:r>
              <a:rPr lang="ko-KR" altLang="en-US" b="1" dirty="0" err="1" smtClean="0">
                <a:solidFill>
                  <a:srgbClr val="FF0000"/>
                </a:solidFill>
              </a:rPr>
              <a:t>스펙</a:t>
            </a:r>
            <a:r>
              <a:rPr lang="en-US" altLang="ko-KR" b="1" dirty="0" smtClean="0">
                <a:solidFill>
                  <a:srgbClr val="FF0000"/>
                </a:solidFill>
              </a:rPr>
              <a:t>, </a:t>
            </a:r>
            <a:r>
              <a:rPr lang="ko-KR" altLang="en-US" b="1" dirty="0" smtClean="0">
                <a:solidFill>
                  <a:srgbClr val="FF0000"/>
                </a:solidFill>
              </a:rPr>
              <a:t>취업준비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" y="1134141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gradFill>
                  <a:gsLst>
                    <a:gs pos="100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남녀간 관심 단어 차이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="" xmlns:a16="http://schemas.microsoft.com/office/drawing/2014/main" id="{FE0D5A83-C855-4821-8945-B3D0A6D7EAA4}"/>
              </a:ext>
            </a:extLst>
          </p:cNvPr>
          <p:cNvSpPr/>
          <p:nvPr/>
        </p:nvSpPr>
        <p:spPr>
          <a:xfrm>
            <a:off x="0" y="821634"/>
            <a:ext cx="12192000" cy="1086679"/>
          </a:xfrm>
          <a:prstGeom prst="rect">
            <a:avLst/>
          </a:prstGeom>
          <a:solidFill>
            <a:srgbClr val="0C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="" xmlns:a16="http://schemas.microsoft.com/office/drawing/2014/main" id="{FE0D5A83-C855-4821-8945-B3D0A6D7EAA4}"/>
              </a:ext>
            </a:extLst>
          </p:cNvPr>
          <p:cNvSpPr/>
          <p:nvPr/>
        </p:nvSpPr>
        <p:spPr>
          <a:xfrm>
            <a:off x="0" y="821634"/>
            <a:ext cx="12192000" cy="1086679"/>
          </a:xfrm>
          <a:prstGeom prst="rect">
            <a:avLst/>
          </a:prstGeom>
          <a:solidFill>
            <a:srgbClr val="0C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28CA5803-B509-4AC8-8450-3A7EC12C50A2}"/>
              </a:ext>
            </a:extLst>
          </p:cNvPr>
          <p:cNvSpPr txBox="1"/>
          <p:nvPr/>
        </p:nvSpPr>
        <p:spPr>
          <a:xfrm>
            <a:off x="0" y="1420803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smtClean="0">
                <a:gradFill>
                  <a:gsLst>
                    <a:gs pos="100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돋움" panose="020B0600000101010101" pitchFamily="50" charset="-127"/>
                <a:ea typeface="돋움" panose="020B0600000101010101" pitchFamily="50" charset="-127"/>
              </a:rPr>
              <a:t>개</a:t>
            </a:r>
            <a:r>
              <a:rPr lang="ko-KR" altLang="en-US" sz="2000" b="1" dirty="0">
                <a:gradFill>
                  <a:gsLst>
                    <a:gs pos="100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돋움" panose="020B0600000101010101" pitchFamily="50" charset="-127"/>
                <a:ea typeface="돋움" panose="020B0600000101010101" pitchFamily="50" charset="-127"/>
              </a:rPr>
              <a:t>인</a:t>
            </a:r>
            <a:r>
              <a:rPr lang="ko-KR" altLang="en-US" sz="2000" b="1" dirty="0" smtClean="0">
                <a:gradFill>
                  <a:gsLst>
                    <a:gs pos="100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돋움" panose="020B0600000101010101" pitchFamily="50" charset="-127"/>
                <a:ea typeface="돋움" panose="020B0600000101010101" pitchFamily="50" charset="-127"/>
              </a:rPr>
              <a:t>적 활용</a:t>
            </a:r>
            <a:endParaRPr lang="ko-KR" altLang="en-US" sz="2000" b="1" dirty="0">
              <a:gradFill>
                <a:gsLst>
                  <a:gs pos="10000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28CA5803-B509-4AC8-8450-3A7EC12C50A2}"/>
              </a:ext>
            </a:extLst>
          </p:cNvPr>
          <p:cNvSpPr txBox="1"/>
          <p:nvPr/>
        </p:nvSpPr>
        <p:spPr>
          <a:xfrm>
            <a:off x="0" y="947835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gradFill>
                  <a:gsLst>
                    <a:gs pos="100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돋움" panose="020B0600000101010101" pitchFamily="50" charset="-127"/>
                <a:ea typeface="돋움" panose="020B0600000101010101" pitchFamily="50" charset="-127"/>
              </a:rPr>
              <a:t>활용법 </a:t>
            </a:r>
            <a:r>
              <a:rPr lang="ko-KR" altLang="en-US" sz="3200" b="1" dirty="0" smtClean="0">
                <a:gradFill>
                  <a:gsLst>
                    <a:gs pos="100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돋움" panose="020B0600000101010101" pitchFamily="50" charset="-127"/>
                <a:ea typeface="돋움" panose="020B0600000101010101" pitchFamily="50" charset="-127"/>
              </a:rPr>
              <a:t>제안 </a:t>
            </a:r>
            <a:r>
              <a:rPr lang="en-US" altLang="ko-KR" sz="3200" b="1" dirty="0" smtClean="0">
                <a:gradFill>
                  <a:gsLst>
                    <a:gs pos="100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돋움" panose="020B0600000101010101" pitchFamily="50" charset="-127"/>
                <a:ea typeface="돋움" panose="020B0600000101010101" pitchFamily="50" charset="-127"/>
              </a:rPr>
              <a:t>(1/2)</a:t>
            </a:r>
            <a:endParaRPr lang="ko-KR" altLang="en-US" sz="3200" b="1" dirty="0">
              <a:gradFill>
                <a:gsLst>
                  <a:gs pos="10000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22" name="오른쪽 화살표 21"/>
          <p:cNvSpPr/>
          <p:nvPr/>
        </p:nvSpPr>
        <p:spPr>
          <a:xfrm>
            <a:off x="2592369" y="4361800"/>
            <a:ext cx="1044181" cy="6385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C:\Users\USER\Downloads\20191114_10435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94" y="842789"/>
            <a:ext cx="4143375" cy="5966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C:\Users\USER\Downloads\20191114_104352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61" t="76942" r="36206" b="17027"/>
          <a:stretch/>
        </p:blipFill>
        <p:spPr bwMode="auto">
          <a:xfrm>
            <a:off x="2321796" y="5304136"/>
            <a:ext cx="5415419" cy="981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C:\Users\USER\Downloads\20191114_104352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71" t="36930" r="35705" b="46924"/>
          <a:stretch/>
        </p:blipFill>
        <p:spPr bwMode="auto">
          <a:xfrm>
            <a:off x="7818025" y="4302563"/>
            <a:ext cx="4269045" cy="2492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5029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3008" y="92356"/>
            <a:ext cx="7072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150" dirty="0">
                <a:gradFill>
                  <a:gsLst>
                    <a:gs pos="100000">
                      <a:srgbClr val="0C4C8A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04</a:t>
            </a:r>
            <a:endParaRPr lang="ko-KR" altLang="en-US" sz="3600" spc="-150" dirty="0">
              <a:gradFill>
                <a:gsLst>
                  <a:gs pos="100000">
                    <a:srgbClr val="0C4C8A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" y="1134141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gradFill>
                  <a:gsLst>
                    <a:gs pos="100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남녀간 관심 단어 차이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0" y="6745357"/>
            <a:ext cx="12192000" cy="112643"/>
          </a:xfrm>
          <a:prstGeom prst="rect">
            <a:avLst/>
          </a:prstGeom>
          <a:solidFill>
            <a:srgbClr val="0C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8CE98A5E-2355-47B1-9244-A6F7AB69038C}"/>
              </a:ext>
            </a:extLst>
          </p:cNvPr>
          <p:cNvSpPr txBox="1"/>
          <p:nvPr/>
        </p:nvSpPr>
        <p:spPr>
          <a:xfrm>
            <a:off x="708101" y="194076"/>
            <a:ext cx="37605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ko-KR" altLang="en-US" sz="2400" b="1" dirty="0"/>
              <a:t>결론</a:t>
            </a:r>
            <a:endParaRPr lang="ko-KR" altLang="en-US" sz="2400" dirty="0"/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9367EF84-5E49-40CF-81B4-4C399DEB4EC6}"/>
              </a:ext>
            </a:extLst>
          </p:cNvPr>
          <p:cNvSpPr txBox="1"/>
          <p:nvPr/>
        </p:nvSpPr>
        <p:spPr>
          <a:xfrm>
            <a:off x="0" y="5008617"/>
            <a:ext cx="1213899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대학 일자리 본부처에서 활용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각 학과</a:t>
            </a:r>
            <a:r>
              <a:rPr lang="en-US" altLang="ko-KR" dirty="0"/>
              <a:t>, </a:t>
            </a:r>
            <a:r>
              <a:rPr lang="ko-KR" altLang="en-US" dirty="0"/>
              <a:t>학년</a:t>
            </a:r>
            <a:r>
              <a:rPr lang="en-US" altLang="ko-KR" dirty="0"/>
              <a:t>, </a:t>
            </a:r>
            <a:r>
              <a:rPr lang="ko-KR" altLang="en-US" dirty="0"/>
              <a:t>성별 맞춤 프로그램을 추천해서 상담효과 상승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</p:txBody>
      </p:sp>
      <p:sp>
        <p:nvSpPr>
          <p:cNvPr id="18" name="직사각형 17">
            <a:extLst>
              <a:ext uri="{FF2B5EF4-FFF2-40B4-BE49-F238E27FC236}">
                <a16:creationId xmlns="" xmlns:a16="http://schemas.microsoft.com/office/drawing/2014/main" id="{FE0D5A83-C855-4821-8945-B3D0A6D7EAA4}"/>
              </a:ext>
            </a:extLst>
          </p:cNvPr>
          <p:cNvSpPr/>
          <p:nvPr/>
        </p:nvSpPr>
        <p:spPr>
          <a:xfrm>
            <a:off x="0" y="821634"/>
            <a:ext cx="12192000" cy="1086679"/>
          </a:xfrm>
          <a:prstGeom prst="rect">
            <a:avLst/>
          </a:prstGeom>
          <a:solidFill>
            <a:srgbClr val="0C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28CA5803-B509-4AC8-8450-3A7EC12C50A2}"/>
              </a:ext>
            </a:extLst>
          </p:cNvPr>
          <p:cNvSpPr txBox="1"/>
          <p:nvPr/>
        </p:nvSpPr>
        <p:spPr>
          <a:xfrm>
            <a:off x="0" y="947835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gradFill>
                  <a:gsLst>
                    <a:gs pos="100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돋움" panose="020B0600000101010101" pitchFamily="50" charset="-127"/>
                <a:ea typeface="돋움" panose="020B0600000101010101" pitchFamily="50" charset="-127"/>
              </a:rPr>
              <a:t>활용법 </a:t>
            </a:r>
            <a:r>
              <a:rPr lang="ko-KR" altLang="en-US" sz="3200" b="1" dirty="0" smtClean="0">
                <a:gradFill>
                  <a:gsLst>
                    <a:gs pos="100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돋움" panose="020B0600000101010101" pitchFamily="50" charset="-127"/>
                <a:ea typeface="돋움" panose="020B0600000101010101" pitchFamily="50" charset="-127"/>
              </a:rPr>
              <a:t>제안 </a:t>
            </a:r>
            <a:r>
              <a:rPr lang="en-US" altLang="ko-KR" sz="3200" b="1" dirty="0" smtClean="0">
                <a:gradFill>
                  <a:gsLst>
                    <a:gs pos="100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돋움" panose="020B0600000101010101" pitchFamily="50" charset="-127"/>
                <a:ea typeface="돋움" panose="020B0600000101010101" pitchFamily="50" charset="-127"/>
              </a:rPr>
              <a:t>(2/2)</a:t>
            </a:r>
            <a:endParaRPr lang="ko-KR" altLang="en-US" sz="3200" b="1" dirty="0">
              <a:gradFill>
                <a:gsLst>
                  <a:gs pos="10000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76FCB380-6F41-4174-9A60-0F8C15D5B26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7439" y="2074206"/>
            <a:ext cx="4367124" cy="291141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D69E2B86-FF06-46DA-B376-F92108DB600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1127" y="2074206"/>
            <a:ext cx="2268374" cy="293441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28CA5803-B509-4AC8-8450-3A7EC12C50A2}"/>
              </a:ext>
            </a:extLst>
          </p:cNvPr>
          <p:cNvSpPr txBox="1"/>
          <p:nvPr/>
        </p:nvSpPr>
        <p:spPr>
          <a:xfrm>
            <a:off x="0" y="1420803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smtClean="0">
                <a:gradFill>
                  <a:gsLst>
                    <a:gs pos="100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돋움" panose="020B0600000101010101" pitchFamily="50" charset="-127"/>
                <a:ea typeface="돋움" panose="020B0600000101010101" pitchFamily="50" charset="-127"/>
              </a:rPr>
              <a:t>집단적 활용</a:t>
            </a:r>
            <a:endParaRPr lang="ko-KR" altLang="en-US" sz="2000" b="1" dirty="0">
              <a:gradFill>
                <a:gsLst>
                  <a:gs pos="10000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26440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3008" y="92356"/>
            <a:ext cx="7072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150" dirty="0">
                <a:gradFill>
                  <a:gsLst>
                    <a:gs pos="100000">
                      <a:srgbClr val="0C4C8A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04</a:t>
            </a:r>
            <a:endParaRPr lang="ko-KR" altLang="en-US" sz="3600" spc="-150" dirty="0">
              <a:gradFill>
                <a:gsLst>
                  <a:gs pos="100000">
                    <a:srgbClr val="0C4C8A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" y="1134141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gradFill>
                  <a:gsLst>
                    <a:gs pos="100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남녀간 관심 단어 차이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0" y="6745357"/>
            <a:ext cx="12192000" cy="112643"/>
          </a:xfrm>
          <a:prstGeom prst="rect">
            <a:avLst/>
          </a:prstGeom>
          <a:solidFill>
            <a:srgbClr val="0C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8CE98A5E-2355-47B1-9244-A6F7AB69038C}"/>
              </a:ext>
            </a:extLst>
          </p:cNvPr>
          <p:cNvSpPr txBox="1"/>
          <p:nvPr/>
        </p:nvSpPr>
        <p:spPr>
          <a:xfrm>
            <a:off x="708101" y="194076"/>
            <a:ext cx="37605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ko-KR" altLang="en-US" sz="2400" b="1" dirty="0"/>
              <a:t>결론</a:t>
            </a:r>
            <a:endParaRPr lang="ko-KR" altLang="en-US" sz="2400" dirty="0"/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9367EF84-5E49-40CF-81B4-4C399DEB4EC6}"/>
              </a:ext>
            </a:extLst>
          </p:cNvPr>
          <p:cNvSpPr txBox="1"/>
          <p:nvPr/>
        </p:nvSpPr>
        <p:spPr>
          <a:xfrm>
            <a:off x="5271715" y="2871032"/>
            <a:ext cx="697594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상담시간 비용</a:t>
            </a:r>
            <a:r>
              <a:rPr lang="en-US" altLang="ko-KR" dirty="0"/>
              <a:t>,</a:t>
            </a:r>
            <a:r>
              <a:rPr lang="ko-KR" altLang="en-US" dirty="0"/>
              <a:t>단축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상담 효과 상승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학생들의 취업에 대한 불안감 감소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rgbClr val="FF0000"/>
                </a:solidFill>
              </a:rPr>
              <a:t>취업률 상승</a:t>
            </a:r>
            <a:endParaRPr lang="en-US" altLang="ko-KR" b="1" dirty="0">
              <a:solidFill>
                <a:srgbClr val="FF0000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="" xmlns:a16="http://schemas.microsoft.com/office/drawing/2014/main" id="{FE0D5A83-C855-4821-8945-B3D0A6D7EAA4}"/>
              </a:ext>
            </a:extLst>
          </p:cNvPr>
          <p:cNvSpPr/>
          <p:nvPr/>
        </p:nvSpPr>
        <p:spPr>
          <a:xfrm>
            <a:off x="0" y="821634"/>
            <a:ext cx="12192000" cy="1086679"/>
          </a:xfrm>
          <a:prstGeom prst="rect">
            <a:avLst/>
          </a:prstGeom>
          <a:solidFill>
            <a:srgbClr val="0C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28CA5803-B509-4AC8-8450-3A7EC12C50A2}"/>
              </a:ext>
            </a:extLst>
          </p:cNvPr>
          <p:cNvSpPr txBox="1"/>
          <p:nvPr/>
        </p:nvSpPr>
        <p:spPr>
          <a:xfrm>
            <a:off x="0" y="113414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gradFill>
                  <a:gsLst>
                    <a:gs pos="100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돋움" panose="020B0600000101010101" pitchFamily="50" charset="-127"/>
                <a:ea typeface="돋움" panose="020B0600000101010101" pitchFamily="50" charset="-127"/>
              </a:rPr>
              <a:t>기대효과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22FD712B-5FB5-4FE2-8190-C0AF667471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168" y="2867301"/>
            <a:ext cx="2856558" cy="2856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191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0" y="6745357"/>
            <a:ext cx="12192000" cy="112643"/>
          </a:xfrm>
          <a:prstGeom prst="rect">
            <a:avLst/>
          </a:prstGeom>
          <a:solidFill>
            <a:srgbClr val="0C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8CE98A5E-2355-47B1-9244-A6F7AB69038C}"/>
              </a:ext>
            </a:extLst>
          </p:cNvPr>
          <p:cNvSpPr txBox="1"/>
          <p:nvPr/>
        </p:nvSpPr>
        <p:spPr>
          <a:xfrm>
            <a:off x="708101" y="194076"/>
            <a:ext cx="37605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ko-KR" altLang="en-US" sz="2400" b="1" dirty="0"/>
              <a:t>참고 문헌 및 자료</a:t>
            </a:r>
            <a:endParaRPr lang="ko-KR" altLang="en-US" sz="2400" dirty="0"/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334375BF-C9F6-47B2-8790-65CF213DECC6}"/>
              </a:ext>
            </a:extLst>
          </p:cNvPr>
          <p:cNvSpPr txBox="1"/>
          <p:nvPr/>
        </p:nvSpPr>
        <p:spPr>
          <a:xfrm>
            <a:off x="0" y="1080968"/>
            <a:ext cx="121920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hlinkClick r:id="rId2"/>
              </a:rPr>
              <a:t>https://www.work.go.kr/seekWantedMain.do</a:t>
            </a:r>
            <a:endParaRPr lang="en-US" altLang="ko-KR" dirty="0"/>
          </a:p>
          <a:p>
            <a:endParaRPr lang="en-US" altLang="ko-KR" dirty="0">
              <a:hlinkClick r:id="rId3"/>
            </a:endParaRPr>
          </a:p>
          <a:p>
            <a:r>
              <a:rPr lang="en-US" altLang="ko-KR" dirty="0">
                <a:hlinkClick r:id="rId3"/>
              </a:rPr>
              <a:t>https://www.flaticon.com/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>
                <a:hlinkClick r:id="rId4"/>
              </a:rPr>
              <a:t>http://kosis.kr/index/index.do;jsessionid=BQEvtnecuS8EYiDVE0O9dWLvymxvedoqZWmg4SO7BCUHaQ8iykCbMpgfkkX7ubv4.STAT_WAS2_servlet_engine1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>
                <a:hlinkClick r:id="rId5"/>
              </a:rPr>
              <a:t>https://www.vosviewer.com/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>
                <a:hlinkClick r:id="rId6"/>
              </a:rPr>
              <a:t>https://www.leydesdorff.net/krkwic/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20172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5989"/>
            <a:ext cx="12192000" cy="391505"/>
          </a:xfrm>
          <a:prstGeom prst="rect">
            <a:avLst/>
          </a:prstGeom>
          <a:solidFill>
            <a:srgbClr val="0C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0" y="6482618"/>
            <a:ext cx="12192000" cy="375382"/>
          </a:xfrm>
          <a:prstGeom prst="rect">
            <a:avLst/>
          </a:prstGeom>
          <a:solidFill>
            <a:srgbClr val="0C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5771" y="553279"/>
            <a:ext cx="1869531" cy="595033"/>
          </a:xfrm>
          <a:prstGeom prst="rect">
            <a:avLst/>
          </a:prstGeom>
          <a:noFill/>
        </p:spPr>
        <p:txBody>
          <a:bodyPr wrap="square" lIns="101599" tIns="50799" rIns="101599" bIns="50799" rtlCol="0">
            <a:spAutoFit/>
          </a:bodyPr>
          <a:lstStyle>
            <a:defPPr>
              <a:defRPr lang="ko-KR"/>
            </a:defPPr>
            <a:lvl1pPr>
              <a:defRPr sz="4000" b="1" spc="-333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defRPr>
            </a:lvl1pPr>
          </a:lstStyle>
          <a:p>
            <a:r>
              <a:rPr lang="en-US" altLang="ko-KR" sz="3200" spc="-15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50000" t="50000" r="50000" b="50000"/>
                  </a:path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C</a:t>
            </a:r>
            <a:r>
              <a:rPr lang="en-US" altLang="ko-KR" sz="2400" spc="-15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50000" t="50000" r="50000" b="50000"/>
                  </a:path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ONTENTS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297069" y="1361555"/>
            <a:ext cx="1731212" cy="830997"/>
            <a:chOff x="501606" y="2727991"/>
            <a:chExt cx="1731212" cy="830997"/>
          </a:xfrm>
        </p:grpSpPr>
        <p:sp>
          <p:nvSpPr>
            <p:cNvPr id="23" name="TextBox 22"/>
            <p:cNvSpPr txBox="1"/>
            <p:nvPr/>
          </p:nvSpPr>
          <p:spPr>
            <a:xfrm>
              <a:off x="1140852" y="2845968"/>
              <a:ext cx="109196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b="1" dirty="0">
                  <a:gradFill>
                    <a:gsLst>
                      <a:gs pos="10000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HY견고딕" panose="02030600000101010101" pitchFamily="18" charset="-127"/>
                  <a:ea typeface="HY견고딕" panose="02030600000101010101" pitchFamily="18" charset="-127"/>
                </a:rPr>
                <a:t>개요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501606" y="2727991"/>
              <a:ext cx="53893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spc="-150" dirty="0">
                  <a:gradFill>
                    <a:gsLst>
                      <a:gs pos="100000">
                        <a:srgbClr val="0C4C8A"/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latin typeface="HY견고딕" panose="02030600000101010101" pitchFamily="18" charset="-127"/>
                  <a:ea typeface="HY견고딕" panose="02030600000101010101" pitchFamily="18" charset="-127"/>
                </a:rPr>
                <a:t>1</a:t>
              </a:r>
              <a:endParaRPr lang="ko-KR" altLang="en-US" sz="4800" b="1" spc="-150" dirty="0">
                <a:gradFill>
                  <a:gsLst>
                    <a:gs pos="100000">
                      <a:srgbClr val="0C4C8A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297069" y="2672602"/>
            <a:ext cx="2643321" cy="830997"/>
            <a:chOff x="501606" y="2727991"/>
            <a:chExt cx="2643321" cy="830997"/>
          </a:xfrm>
        </p:grpSpPr>
        <p:sp>
          <p:nvSpPr>
            <p:cNvPr id="36" name="TextBox 35"/>
            <p:cNvSpPr txBox="1"/>
            <p:nvPr/>
          </p:nvSpPr>
          <p:spPr>
            <a:xfrm>
              <a:off x="1140852" y="2845968"/>
              <a:ext cx="200407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b="1" dirty="0">
                  <a:gradFill>
                    <a:gsLst>
                      <a:gs pos="10000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HY견고딕" panose="02030600000101010101" pitchFamily="18" charset="-127"/>
                  <a:ea typeface="HY견고딕" panose="02030600000101010101" pitchFamily="18" charset="-127"/>
                </a:rPr>
                <a:t>분석과정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501606" y="2727991"/>
              <a:ext cx="53893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spc="-150" dirty="0">
                  <a:gradFill>
                    <a:gsLst>
                      <a:gs pos="100000">
                        <a:srgbClr val="0C4C8A"/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latin typeface="HY견고딕" panose="02030600000101010101" pitchFamily="18" charset="-127"/>
                  <a:ea typeface="HY견고딕" panose="02030600000101010101" pitchFamily="18" charset="-127"/>
                </a:rPr>
                <a:t>2</a:t>
              </a:r>
              <a:endParaRPr lang="ko-KR" altLang="en-US" sz="4800" b="1" spc="-150" dirty="0">
                <a:gradFill>
                  <a:gsLst>
                    <a:gs pos="100000">
                      <a:srgbClr val="0C4C8A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grpSp>
        <p:nvGrpSpPr>
          <p:cNvPr id="39" name="그룹 38"/>
          <p:cNvGrpSpPr/>
          <p:nvPr/>
        </p:nvGrpSpPr>
        <p:grpSpPr>
          <a:xfrm>
            <a:off x="297069" y="3900077"/>
            <a:ext cx="4451508" cy="830997"/>
            <a:chOff x="501606" y="2727991"/>
            <a:chExt cx="4451508" cy="830997"/>
          </a:xfrm>
        </p:grpSpPr>
        <p:sp>
          <p:nvSpPr>
            <p:cNvPr id="40" name="TextBox 39"/>
            <p:cNvSpPr txBox="1"/>
            <p:nvPr/>
          </p:nvSpPr>
          <p:spPr>
            <a:xfrm>
              <a:off x="1140852" y="2845968"/>
              <a:ext cx="381226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b="1" dirty="0">
                  <a:gradFill>
                    <a:gsLst>
                      <a:gs pos="10000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HY견고딕" panose="02030600000101010101" pitchFamily="18" charset="-127"/>
                  <a:ea typeface="HY견고딕" panose="02030600000101010101" pitchFamily="18" charset="-127"/>
                </a:rPr>
                <a:t>분석 결과 및 설명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501606" y="2727991"/>
              <a:ext cx="53893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spc="-150" dirty="0">
                  <a:gradFill>
                    <a:gsLst>
                      <a:gs pos="100000">
                        <a:srgbClr val="0C4C8A"/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latin typeface="HY견고딕" panose="02030600000101010101" pitchFamily="18" charset="-127"/>
                  <a:ea typeface="HY견고딕" panose="02030600000101010101" pitchFamily="18" charset="-127"/>
                </a:rPr>
                <a:t>3</a:t>
              </a:r>
              <a:endParaRPr lang="ko-KR" altLang="en-US" sz="4800" b="1" spc="-150" dirty="0">
                <a:gradFill>
                  <a:gsLst>
                    <a:gs pos="100000">
                      <a:srgbClr val="0C4C8A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grpSp>
        <p:nvGrpSpPr>
          <p:cNvPr id="43" name="그룹 42"/>
          <p:cNvGrpSpPr/>
          <p:nvPr/>
        </p:nvGrpSpPr>
        <p:grpSpPr>
          <a:xfrm>
            <a:off x="297069" y="5245529"/>
            <a:ext cx="1731212" cy="830997"/>
            <a:chOff x="501606" y="2727991"/>
            <a:chExt cx="1731212" cy="830997"/>
          </a:xfrm>
        </p:grpSpPr>
        <p:sp>
          <p:nvSpPr>
            <p:cNvPr id="44" name="TextBox 43"/>
            <p:cNvSpPr txBox="1"/>
            <p:nvPr/>
          </p:nvSpPr>
          <p:spPr>
            <a:xfrm>
              <a:off x="1140852" y="2845968"/>
              <a:ext cx="109196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b="1" dirty="0">
                  <a:gradFill>
                    <a:gsLst>
                      <a:gs pos="10000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HY견고딕" panose="02030600000101010101" pitchFamily="18" charset="-127"/>
                  <a:ea typeface="HY견고딕" panose="02030600000101010101" pitchFamily="18" charset="-127"/>
                </a:rPr>
                <a:t>결론</a:t>
              </a: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501606" y="2727991"/>
              <a:ext cx="53893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spc="-150" dirty="0">
                  <a:gradFill>
                    <a:gsLst>
                      <a:gs pos="100000">
                        <a:srgbClr val="0C4C8A"/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latin typeface="HY견고딕" panose="02030600000101010101" pitchFamily="18" charset="-127"/>
                  <a:ea typeface="HY견고딕" panose="02030600000101010101" pitchFamily="18" charset="-127"/>
                </a:rPr>
                <a:t>4</a:t>
              </a:r>
              <a:endParaRPr lang="ko-KR" altLang="en-US" sz="4800" b="1" spc="-150" dirty="0">
                <a:gradFill>
                  <a:gsLst>
                    <a:gs pos="100000">
                      <a:srgbClr val="0C4C8A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3076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/>
        </p:nvCxnSpPr>
        <p:spPr>
          <a:xfrm>
            <a:off x="3366051" y="2133600"/>
            <a:ext cx="5618922" cy="0"/>
          </a:xfrm>
          <a:prstGeom prst="line">
            <a:avLst/>
          </a:prstGeom>
          <a:ln w="63500">
            <a:solidFill>
              <a:schemeClr val="accent1">
                <a:shade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/>
          <p:cNvCxnSpPr/>
          <p:nvPr/>
        </p:nvCxnSpPr>
        <p:spPr>
          <a:xfrm>
            <a:off x="3366051" y="4273826"/>
            <a:ext cx="5618922" cy="0"/>
          </a:xfrm>
          <a:prstGeom prst="line">
            <a:avLst/>
          </a:prstGeom>
          <a:ln w="63500">
            <a:solidFill>
              <a:schemeClr val="accent1">
                <a:shade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3366050" y="2972881"/>
            <a:ext cx="56189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감사합니다</a:t>
            </a:r>
            <a:r>
              <a:rPr lang="en-US" altLang="ko-KR" sz="240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!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0" y="5989"/>
            <a:ext cx="12192000" cy="391505"/>
          </a:xfrm>
          <a:prstGeom prst="rect">
            <a:avLst/>
          </a:prstGeom>
          <a:solidFill>
            <a:srgbClr val="0C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0" y="6482618"/>
            <a:ext cx="12192000" cy="375382"/>
          </a:xfrm>
          <a:prstGeom prst="rect">
            <a:avLst/>
          </a:prstGeom>
          <a:solidFill>
            <a:srgbClr val="0C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10777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821634"/>
            <a:ext cx="12192000" cy="1086679"/>
          </a:xfrm>
          <a:prstGeom prst="rect">
            <a:avLst/>
          </a:prstGeom>
          <a:solidFill>
            <a:srgbClr val="0C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008" y="92356"/>
            <a:ext cx="7072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150" dirty="0">
                <a:gradFill>
                  <a:gsLst>
                    <a:gs pos="100000">
                      <a:srgbClr val="0C4C8A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01</a:t>
            </a:r>
            <a:endParaRPr lang="ko-KR" altLang="en-US" sz="3600" spc="-150" dirty="0">
              <a:gradFill>
                <a:gsLst>
                  <a:gs pos="100000">
                    <a:srgbClr val="0C4C8A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08101" y="194076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ko-KR" altLang="en-US" sz="2400" b="1" dirty="0"/>
              <a:t>개요</a:t>
            </a:r>
            <a:endParaRPr lang="ko-KR" alt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0" y="113414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gradFill>
                  <a:gsLst>
                    <a:gs pos="100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돋움" panose="020B0600000101010101" pitchFamily="50" charset="-127"/>
                <a:ea typeface="돋움" panose="020B0600000101010101" pitchFamily="50" charset="-127"/>
              </a:rPr>
              <a:t>주제 선정 이유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0" y="6745357"/>
            <a:ext cx="12192000" cy="112643"/>
          </a:xfrm>
          <a:prstGeom prst="rect">
            <a:avLst/>
          </a:prstGeom>
          <a:solidFill>
            <a:srgbClr val="0C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="" xmlns:a16="http://schemas.microsoft.com/office/drawing/2014/main" id="{D779C9BC-FE19-47DC-A15E-2214C1A0F6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33784" y="1595806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5" name="_x243844088" descr="EMB000005247650">
            <a:extLst>
              <a:ext uri="{FF2B5EF4-FFF2-40B4-BE49-F238E27FC236}">
                <a16:creationId xmlns="" xmlns:a16="http://schemas.microsoft.com/office/drawing/2014/main" id="{381C5C64-311A-4F5B-8E0E-A868FD25CB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630" y="2369978"/>
            <a:ext cx="6684194" cy="3427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014930E9-C2B7-4A4A-82C5-7625E1AE12F0}"/>
              </a:ext>
            </a:extLst>
          </p:cNvPr>
          <p:cNvSpPr txBox="1"/>
          <p:nvPr/>
        </p:nvSpPr>
        <p:spPr>
          <a:xfrm>
            <a:off x="7090824" y="3206656"/>
            <a:ext cx="477475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주제를 고민하던 중</a:t>
            </a:r>
            <a:r>
              <a:rPr lang="en-US" altLang="ko-KR" dirty="0"/>
              <a:t>, </a:t>
            </a:r>
            <a:r>
              <a:rPr lang="ko-KR" altLang="en-US" dirty="0"/>
              <a:t>대학생들의 가장 큰 고민거리가 무엇일지 조사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대학생들의 가장 큰 고민은 졸업 후 취업</a:t>
            </a:r>
            <a:r>
              <a:rPr lang="en-US" altLang="ko-KR" dirty="0"/>
              <a:t>/</a:t>
            </a:r>
            <a:r>
              <a:rPr lang="ko-KR" altLang="en-US" dirty="0"/>
              <a:t>진로 문제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71341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821634"/>
            <a:ext cx="12192000" cy="1086679"/>
          </a:xfrm>
          <a:prstGeom prst="rect">
            <a:avLst/>
          </a:prstGeom>
          <a:solidFill>
            <a:srgbClr val="0C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008" y="92356"/>
            <a:ext cx="7072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150" dirty="0">
                <a:gradFill>
                  <a:gsLst>
                    <a:gs pos="100000">
                      <a:srgbClr val="0C4C8A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01</a:t>
            </a:r>
            <a:endParaRPr lang="ko-KR" altLang="en-US" sz="3600" spc="-150" dirty="0">
              <a:gradFill>
                <a:gsLst>
                  <a:gs pos="100000">
                    <a:srgbClr val="0C4C8A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08101" y="194076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ko-KR" altLang="en-US" sz="2400" b="1" dirty="0"/>
              <a:t>개요</a:t>
            </a:r>
            <a:endParaRPr lang="ko-KR" alt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5003393" y="1133815"/>
            <a:ext cx="21852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>
                <a:gradFill>
                  <a:gsLst>
                    <a:gs pos="100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돋움" panose="020B0600000101010101" pitchFamily="50" charset="-127"/>
                <a:ea typeface="돋움" panose="020B0600000101010101" pitchFamily="50" charset="-127"/>
              </a:rPr>
              <a:t>주제 선정 이유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0" y="6745357"/>
            <a:ext cx="12192000" cy="112643"/>
          </a:xfrm>
          <a:prstGeom prst="rect">
            <a:avLst/>
          </a:prstGeom>
          <a:solidFill>
            <a:srgbClr val="0C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="" xmlns:a16="http://schemas.microsoft.com/office/drawing/2014/main" id="{D779C9BC-FE19-47DC-A15E-2214C1A0F6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33784" y="1595806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51C27EEF-BC1A-4684-9835-16ABEC3608A5}"/>
              </a:ext>
            </a:extLst>
          </p:cNvPr>
          <p:cNvSpPr txBox="1"/>
          <p:nvPr/>
        </p:nvSpPr>
        <p:spPr>
          <a:xfrm>
            <a:off x="6181921" y="2148222"/>
            <a:ext cx="540067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실제로 취업에 성공하는 대학생을 조사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대학생들의 취업률은 약</a:t>
            </a:r>
            <a:r>
              <a:rPr lang="en-US" altLang="ko-KR" dirty="0"/>
              <a:t> 63%, </a:t>
            </a:r>
            <a:r>
              <a:rPr lang="ko-KR" altLang="en-US" dirty="0"/>
              <a:t>전문대학생들의 취업률은 약 </a:t>
            </a:r>
            <a:r>
              <a:rPr lang="en-US" altLang="ko-KR" dirty="0"/>
              <a:t>70%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대략 대학생 </a:t>
            </a:r>
            <a:r>
              <a:rPr lang="en-US" altLang="ko-KR" dirty="0"/>
              <a:t>3</a:t>
            </a:r>
            <a:r>
              <a:rPr lang="ko-KR" altLang="en-US" dirty="0"/>
              <a:t>명 중 </a:t>
            </a:r>
            <a:r>
              <a:rPr lang="en-US" altLang="ko-KR" dirty="0"/>
              <a:t>1</a:t>
            </a:r>
            <a:r>
              <a:rPr lang="ko-KR" altLang="en-US" dirty="0"/>
              <a:t>명은 취업에 어려움을 겪고 있다</a:t>
            </a:r>
            <a:r>
              <a:rPr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</p:txBody>
      </p:sp>
      <p:pic>
        <p:nvPicPr>
          <p:cNvPr id="13" name="_x243843768" descr="EMB000005247653">
            <a:extLst>
              <a:ext uri="{FF2B5EF4-FFF2-40B4-BE49-F238E27FC236}">
                <a16:creationId xmlns="" xmlns:a16="http://schemas.microsoft.com/office/drawing/2014/main" id="{2F697AF2-9DB1-4FDB-88A2-4597F5B5B8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418" y="2148222"/>
            <a:ext cx="5400675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_x243843848" descr="EMB000005247656">
            <a:extLst>
              <a:ext uri="{FF2B5EF4-FFF2-40B4-BE49-F238E27FC236}">
                <a16:creationId xmlns="" xmlns:a16="http://schemas.microsoft.com/office/drawing/2014/main" id="{DC97C697-BE27-4304-8636-3658FAF735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418" y="4072238"/>
            <a:ext cx="5400675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14E48E71-96E4-41C6-82C8-2A84E12D1648}"/>
              </a:ext>
            </a:extLst>
          </p:cNvPr>
          <p:cNvSpPr txBox="1"/>
          <p:nvPr/>
        </p:nvSpPr>
        <p:spPr>
          <a:xfrm>
            <a:off x="326418" y="2174789"/>
            <a:ext cx="54006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대학생 취업률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82F679EB-E5DE-46E3-922F-D38FD2CD7426}"/>
              </a:ext>
            </a:extLst>
          </p:cNvPr>
          <p:cNvSpPr txBox="1"/>
          <p:nvPr/>
        </p:nvSpPr>
        <p:spPr>
          <a:xfrm>
            <a:off x="326417" y="4111736"/>
            <a:ext cx="54006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전문대학생 취업률</a:t>
            </a:r>
          </a:p>
        </p:txBody>
      </p:sp>
      <p:pic>
        <p:nvPicPr>
          <p:cNvPr id="1026" name="Picture 2" descr="https://t1.daumcdn.net/cfile/tistory/995C70455BF2911918">
            <a:extLst>
              <a:ext uri="{FF2B5EF4-FFF2-40B4-BE49-F238E27FC236}">
                <a16:creationId xmlns="" xmlns:a16="http://schemas.microsoft.com/office/drawing/2014/main" id="{D567ECF1-0AD0-4889-9B1C-BE93F28734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302"/>
          <a:stretch/>
        </p:blipFill>
        <p:spPr bwMode="auto">
          <a:xfrm>
            <a:off x="6096004" y="4324848"/>
            <a:ext cx="1583638" cy="2563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https://t1.daumcdn.net/cfile/tistory/995C70455BF2911918">
            <a:extLst>
              <a:ext uri="{FF2B5EF4-FFF2-40B4-BE49-F238E27FC236}">
                <a16:creationId xmlns="" xmlns:a16="http://schemas.microsoft.com/office/drawing/2014/main" id="{98E519B9-36E4-4377-B506-FF556AFDF4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302"/>
          <a:stretch/>
        </p:blipFill>
        <p:spPr bwMode="auto">
          <a:xfrm>
            <a:off x="7844330" y="4311624"/>
            <a:ext cx="1583638" cy="2563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https://t1.daumcdn.net/cfile/tistory/995C70455BF2911918">
            <a:extLst>
              <a:ext uri="{FF2B5EF4-FFF2-40B4-BE49-F238E27FC236}">
                <a16:creationId xmlns="" xmlns:a16="http://schemas.microsoft.com/office/drawing/2014/main" id="{3A5FB8EA-B5A5-4357-ACAC-7017C02FD3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302"/>
          <a:stretch/>
        </p:blipFill>
        <p:spPr bwMode="auto">
          <a:xfrm>
            <a:off x="9674077" y="4303011"/>
            <a:ext cx="1583638" cy="2563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곱하기 기호 3">
            <a:extLst>
              <a:ext uri="{FF2B5EF4-FFF2-40B4-BE49-F238E27FC236}">
                <a16:creationId xmlns="" xmlns:a16="http://schemas.microsoft.com/office/drawing/2014/main" id="{F36AAF4A-D879-4C9F-BE81-6E92D080E34F}"/>
              </a:ext>
            </a:extLst>
          </p:cNvPr>
          <p:cNvSpPr/>
          <p:nvPr/>
        </p:nvSpPr>
        <p:spPr>
          <a:xfrm>
            <a:off x="9506739" y="4555873"/>
            <a:ext cx="2240545" cy="2101752"/>
          </a:xfrm>
          <a:prstGeom prst="mathMultiply">
            <a:avLst>
              <a:gd name="adj1" fmla="val 8764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5734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821634"/>
            <a:ext cx="12192000" cy="1086679"/>
          </a:xfrm>
          <a:prstGeom prst="rect">
            <a:avLst/>
          </a:prstGeom>
          <a:solidFill>
            <a:srgbClr val="0C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008" y="92356"/>
            <a:ext cx="7072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150" dirty="0">
                <a:gradFill>
                  <a:gsLst>
                    <a:gs pos="100000">
                      <a:srgbClr val="0C4C8A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01</a:t>
            </a:r>
            <a:endParaRPr lang="ko-KR" altLang="en-US" sz="3600" spc="-150" dirty="0">
              <a:gradFill>
                <a:gsLst>
                  <a:gs pos="100000">
                    <a:srgbClr val="0C4C8A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0" y="6745357"/>
            <a:ext cx="12192000" cy="112643"/>
          </a:xfrm>
          <a:prstGeom prst="rect">
            <a:avLst/>
          </a:prstGeom>
          <a:solidFill>
            <a:srgbClr val="0C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C7DF888E-6EAB-4E28-BEFD-C73C36E854C3}"/>
              </a:ext>
            </a:extLst>
          </p:cNvPr>
          <p:cNvSpPr txBox="1"/>
          <p:nvPr/>
        </p:nvSpPr>
        <p:spPr>
          <a:xfrm>
            <a:off x="1" y="1134141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gradFill>
                  <a:gsLst>
                    <a:gs pos="100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돋움" panose="020B0600000101010101" pitchFamily="50" charset="-127"/>
                <a:ea typeface="돋움" panose="020B0600000101010101" pitchFamily="50" charset="-127"/>
              </a:rPr>
              <a:t>분석 목표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3F7E3E93-9D2D-4E47-98AF-89C6F6468E20}"/>
              </a:ext>
            </a:extLst>
          </p:cNvPr>
          <p:cNvSpPr txBox="1"/>
          <p:nvPr/>
        </p:nvSpPr>
        <p:spPr>
          <a:xfrm>
            <a:off x="708101" y="194076"/>
            <a:ext cx="37605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ko-KR" altLang="en-US" sz="2400" b="1" dirty="0"/>
              <a:t>개요</a:t>
            </a:r>
            <a:endParaRPr lang="ko-KR" altLang="en-US" sz="2400" dirty="0"/>
          </a:p>
        </p:txBody>
      </p:sp>
      <p:pic>
        <p:nvPicPr>
          <p:cNvPr id="1026" name="Picture 2" descr="분석 아이콘에 대한 이미지 검색결과">
            <a:extLst>
              <a:ext uri="{FF2B5EF4-FFF2-40B4-BE49-F238E27FC236}">
                <a16:creationId xmlns="" xmlns:a16="http://schemas.microsoft.com/office/drawing/2014/main" id="{0D84396F-40AC-4C01-BCA0-AF10004BF2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7" y="2519407"/>
            <a:ext cx="3405365" cy="3405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4AB43DB8-BF97-495F-8467-89093A3C6FFA}"/>
              </a:ext>
            </a:extLst>
          </p:cNvPr>
          <p:cNvSpPr txBox="1"/>
          <p:nvPr/>
        </p:nvSpPr>
        <p:spPr>
          <a:xfrm>
            <a:off x="6269385" y="2400010"/>
            <a:ext cx="571620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취업</a:t>
            </a:r>
            <a:r>
              <a:rPr lang="en-US" altLang="ko-KR" dirty="0"/>
              <a:t>/</a:t>
            </a:r>
            <a:r>
              <a:rPr lang="ko-KR" altLang="en-US" dirty="0"/>
              <a:t>진로 문제에 대해 걱정하는 대학생들에게    자신의 걱정거리에 맞는 프로그램을 소개해줘야 함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하지만 많은 수의 학생들을 상담하기에는 시간</a:t>
            </a:r>
            <a:r>
              <a:rPr lang="en-US" altLang="ko-KR" dirty="0"/>
              <a:t>/   </a:t>
            </a:r>
            <a:r>
              <a:rPr lang="ko-KR" altLang="en-US" dirty="0"/>
              <a:t>비용적 문제 발생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모든 학생들에게 같은 프로그램을 추천해주면 효과가 떨어짐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학생들의 </a:t>
            </a:r>
            <a:r>
              <a:rPr lang="en-US" altLang="ko-KR" dirty="0"/>
              <a:t>attribute(</a:t>
            </a:r>
            <a:r>
              <a:rPr lang="ko-KR" altLang="en-US" dirty="0"/>
              <a:t>속성</a:t>
            </a:r>
            <a:r>
              <a:rPr lang="en-US" altLang="ko-KR" dirty="0"/>
              <a:t>)</a:t>
            </a:r>
            <a:r>
              <a:rPr lang="ko-KR" altLang="en-US" dirty="0"/>
              <a:t>을 보고 올바른 프로그램을</a:t>
            </a:r>
            <a:r>
              <a:rPr lang="en-US" altLang="ko-KR" dirty="0"/>
              <a:t> </a:t>
            </a:r>
            <a:r>
              <a:rPr lang="ko-KR" altLang="en-US" dirty="0"/>
              <a:t>소개하는 알고리즘 개발</a:t>
            </a:r>
            <a:endParaRPr lang="en-US" altLang="ko-KR" dirty="0"/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1A1D2077-EBAB-48B6-9F76-D28E02F3664B}"/>
              </a:ext>
            </a:extLst>
          </p:cNvPr>
          <p:cNvSpPr txBox="1"/>
          <p:nvPr/>
        </p:nvSpPr>
        <p:spPr>
          <a:xfrm>
            <a:off x="2939981" y="2407374"/>
            <a:ext cx="31010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chemeClr val="accent5">
                    <a:lumMod val="75000"/>
                  </a:schemeClr>
                </a:solidFill>
              </a:rPr>
              <a:t>자격증</a:t>
            </a:r>
            <a:r>
              <a:rPr lang="en-US" altLang="ko-KR" sz="4000" dirty="0">
                <a:solidFill>
                  <a:schemeClr val="accent5">
                    <a:lumMod val="75000"/>
                  </a:schemeClr>
                </a:solidFill>
              </a:rPr>
              <a:t>?</a:t>
            </a:r>
            <a:endParaRPr lang="ko-KR" altLang="en-US" sz="40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1647A6CA-C528-448E-BBA9-9A6DF1700AA9}"/>
              </a:ext>
            </a:extLst>
          </p:cNvPr>
          <p:cNvSpPr txBox="1"/>
          <p:nvPr/>
        </p:nvSpPr>
        <p:spPr>
          <a:xfrm>
            <a:off x="2939981" y="4769103"/>
            <a:ext cx="36722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rgbClr val="002060"/>
                </a:solidFill>
              </a:rPr>
              <a:t>자소서 컨설팅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297C45C7-45B5-4798-A7A0-B16BE04DCFCD}"/>
              </a:ext>
            </a:extLst>
          </p:cNvPr>
          <p:cNvSpPr txBox="1"/>
          <p:nvPr/>
        </p:nvSpPr>
        <p:spPr>
          <a:xfrm>
            <a:off x="2939981" y="3991507"/>
            <a:ext cx="31010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rgbClr val="00B050"/>
                </a:solidFill>
              </a:rPr>
              <a:t>자기소개서</a:t>
            </a:r>
            <a:r>
              <a:rPr lang="en-US" altLang="ko-KR" sz="4000" dirty="0">
                <a:solidFill>
                  <a:srgbClr val="00B050"/>
                </a:solidFill>
              </a:rPr>
              <a:t>?</a:t>
            </a:r>
            <a:endParaRPr lang="ko-KR" altLang="en-US" sz="4000" dirty="0">
              <a:solidFill>
                <a:srgbClr val="00B05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706ED535-73BF-4CFC-8B46-AC647527DE2A}"/>
              </a:ext>
            </a:extLst>
          </p:cNvPr>
          <p:cNvSpPr txBox="1"/>
          <p:nvPr/>
        </p:nvSpPr>
        <p:spPr>
          <a:xfrm>
            <a:off x="2939981" y="3132026"/>
            <a:ext cx="36722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/>
              <a:t>자격증 교육</a:t>
            </a:r>
          </a:p>
        </p:txBody>
      </p:sp>
    </p:spTree>
    <p:extLst>
      <p:ext uri="{BB962C8B-B14F-4D97-AF65-F5344CB8AC3E}">
        <p14:creationId xmlns:p14="http://schemas.microsoft.com/office/powerpoint/2010/main" val="910162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8" grpId="0"/>
      <p:bldP spid="3" grpId="0"/>
      <p:bldP spid="1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821634"/>
            <a:ext cx="12192000" cy="1086679"/>
          </a:xfrm>
          <a:prstGeom prst="rect">
            <a:avLst/>
          </a:prstGeom>
          <a:solidFill>
            <a:srgbClr val="0C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008" y="92356"/>
            <a:ext cx="7072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150" dirty="0">
                <a:gradFill>
                  <a:gsLst>
                    <a:gs pos="100000">
                      <a:srgbClr val="0C4C8A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01</a:t>
            </a:r>
            <a:endParaRPr lang="ko-KR" altLang="en-US" sz="3600" spc="-150" dirty="0">
              <a:gradFill>
                <a:gsLst>
                  <a:gs pos="100000">
                    <a:srgbClr val="0C4C8A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0" y="6745357"/>
            <a:ext cx="12192000" cy="112643"/>
          </a:xfrm>
          <a:prstGeom prst="rect">
            <a:avLst/>
          </a:prstGeom>
          <a:solidFill>
            <a:srgbClr val="0C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983C8270-EA91-41F7-B73A-01DB9B39DE91}"/>
              </a:ext>
            </a:extLst>
          </p:cNvPr>
          <p:cNvSpPr txBox="1"/>
          <p:nvPr/>
        </p:nvSpPr>
        <p:spPr>
          <a:xfrm>
            <a:off x="53008" y="5492785"/>
            <a:ext cx="12191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H</a:t>
            </a:r>
            <a:r>
              <a:rPr lang="ko-KR" altLang="en-US" dirty="0"/>
              <a:t>대학의 </a:t>
            </a:r>
            <a:r>
              <a:rPr lang="en-US" altLang="ko-KR" dirty="0"/>
              <a:t>2017, 2018, 2019</a:t>
            </a:r>
            <a:r>
              <a:rPr lang="ko-KR" altLang="en-US" dirty="0"/>
              <a:t>년 대학생 무기명 상담 기록 자료 이용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총 </a:t>
            </a:r>
            <a:r>
              <a:rPr lang="en-US" altLang="ko-KR" dirty="0"/>
              <a:t>11,790</a:t>
            </a:r>
            <a:r>
              <a:rPr lang="ko-KR" altLang="en-US" dirty="0"/>
              <a:t>명의 성별</a:t>
            </a:r>
            <a:r>
              <a:rPr lang="en-US" altLang="ko-KR" dirty="0"/>
              <a:t>, </a:t>
            </a:r>
            <a:r>
              <a:rPr lang="ko-KR" altLang="en-US" dirty="0" err="1"/>
              <a:t>학과명</a:t>
            </a:r>
            <a:r>
              <a:rPr lang="en-US" altLang="ko-KR" dirty="0"/>
              <a:t>, </a:t>
            </a:r>
            <a:r>
              <a:rPr lang="ko-KR" altLang="en-US" dirty="0"/>
              <a:t>학년</a:t>
            </a:r>
            <a:r>
              <a:rPr lang="en-US" altLang="ko-KR" dirty="0"/>
              <a:t>, </a:t>
            </a:r>
            <a:r>
              <a:rPr lang="ko-KR" altLang="en-US" dirty="0"/>
              <a:t>학생구분</a:t>
            </a:r>
            <a:r>
              <a:rPr lang="en-US" altLang="ko-KR" dirty="0"/>
              <a:t>, </a:t>
            </a:r>
            <a:r>
              <a:rPr lang="ko-KR" altLang="en-US" dirty="0"/>
              <a:t>상담내용 항목을 이용</a:t>
            </a:r>
            <a:endParaRPr lang="en-US" altLang="ko-KR" dirty="0"/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8581DF54-B733-44BA-91EB-3E111BA03A17}"/>
              </a:ext>
            </a:extLst>
          </p:cNvPr>
          <p:cNvSpPr txBox="1"/>
          <p:nvPr/>
        </p:nvSpPr>
        <p:spPr>
          <a:xfrm>
            <a:off x="1" y="1134141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gradFill>
                  <a:gsLst>
                    <a:gs pos="100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돋움" panose="020B0600000101010101" pitchFamily="50" charset="-127"/>
                <a:ea typeface="돋움" panose="020B0600000101010101" pitchFamily="50" charset="-127"/>
              </a:rPr>
              <a:t>분석 방법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5AA93C8D-7DD3-4749-AF68-EE12F1225F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2116" y="2062866"/>
            <a:ext cx="6317722" cy="330274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D7F53B6A-9BBD-4D60-BE20-CF0545E15080}"/>
              </a:ext>
            </a:extLst>
          </p:cNvPr>
          <p:cNvSpPr txBox="1"/>
          <p:nvPr/>
        </p:nvSpPr>
        <p:spPr>
          <a:xfrm>
            <a:off x="708101" y="194076"/>
            <a:ext cx="37605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ko-KR" altLang="en-US" sz="2400" b="1" dirty="0"/>
              <a:t>개요</a:t>
            </a:r>
            <a:endParaRPr lang="ko-KR" altLang="en-US" sz="2400" dirty="0"/>
          </a:p>
        </p:txBody>
      </p:sp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8CF2B754-156E-48C4-84C9-C6F0C87849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756" y="92356"/>
            <a:ext cx="10588488" cy="5420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743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3008" y="92356"/>
            <a:ext cx="7072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150" dirty="0">
                <a:gradFill>
                  <a:gsLst>
                    <a:gs pos="100000">
                      <a:srgbClr val="0C4C8A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02</a:t>
            </a:r>
            <a:endParaRPr lang="ko-KR" altLang="en-US" sz="3600" spc="-150" dirty="0">
              <a:gradFill>
                <a:gsLst>
                  <a:gs pos="100000">
                    <a:srgbClr val="0C4C8A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08101" y="194076"/>
            <a:ext cx="37605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ko-KR" altLang="en-US" sz="2400" b="1" dirty="0" smtClean="0"/>
              <a:t>분석과정 </a:t>
            </a:r>
            <a:r>
              <a:rPr lang="en-US" altLang="ko-KR" sz="2400" b="1" dirty="0" smtClean="0"/>
              <a:t>– </a:t>
            </a:r>
            <a:r>
              <a:rPr lang="ko-KR" altLang="en-US" sz="2400" b="1" dirty="0" smtClean="0"/>
              <a:t>텍스트 전처리</a:t>
            </a:r>
            <a:r>
              <a:rPr lang="en-US" altLang="ko-KR" sz="2400" b="1" dirty="0" smtClean="0"/>
              <a:t> </a:t>
            </a:r>
            <a:endParaRPr lang="ko-KR" altLang="en-US" sz="2400" dirty="0"/>
          </a:p>
        </p:txBody>
      </p:sp>
      <p:sp>
        <p:nvSpPr>
          <p:cNvPr id="11" name="직사각형 10"/>
          <p:cNvSpPr/>
          <p:nvPr/>
        </p:nvSpPr>
        <p:spPr>
          <a:xfrm>
            <a:off x="0" y="6745357"/>
            <a:ext cx="12192000" cy="112643"/>
          </a:xfrm>
          <a:prstGeom prst="rect">
            <a:avLst/>
          </a:prstGeom>
          <a:solidFill>
            <a:srgbClr val="0C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658F2378-D994-4FBB-8446-0A967F8FDB19}"/>
              </a:ext>
            </a:extLst>
          </p:cNvPr>
          <p:cNvSpPr txBox="1"/>
          <p:nvPr/>
        </p:nvSpPr>
        <p:spPr>
          <a:xfrm>
            <a:off x="53008" y="5298400"/>
            <a:ext cx="12138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상담 내역의 텍스트를 클리닝 과정을 통해 정제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FFBD9678-BB0E-4D31-8F02-84B0FCB343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943" y="2191951"/>
            <a:ext cx="5505450" cy="2028825"/>
          </a:xfrm>
          <a:prstGeom prst="rect">
            <a:avLst/>
          </a:prstGeom>
        </p:spPr>
      </p:pic>
      <p:sp>
        <p:nvSpPr>
          <p:cNvPr id="5" name="오른쪽 화살표 4"/>
          <p:cNvSpPr/>
          <p:nvPr/>
        </p:nvSpPr>
        <p:spPr>
          <a:xfrm>
            <a:off x="5260071" y="2897066"/>
            <a:ext cx="874644" cy="729911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1DA55C00-0B6E-4D1A-8634-935661D503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7081" y="2191951"/>
            <a:ext cx="4972050" cy="200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51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3008" y="92356"/>
            <a:ext cx="7072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150" dirty="0">
                <a:gradFill>
                  <a:gsLst>
                    <a:gs pos="100000">
                      <a:srgbClr val="0C4C8A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02</a:t>
            </a:r>
            <a:endParaRPr lang="ko-KR" altLang="en-US" sz="3600" spc="-150" dirty="0">
              <a:gradFill>
                <a:gsLst>
                  <a:gs pos="100000">
                    <a:srgbClr val="0C4C8A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08101" y="194076"/>
            <a:ext cx="37605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ko-KR" altLang="en-US" sz="2400" b="1" dirty="0" smtClean="0"/>
              <a:t>분석과정 </a:t>
            </a:r>
            <a:r>
              <a:rPr lang="en-US" altLang="ko-KR" sz="2400" b="1" dirty="0" smtClean="0"/>
              <a:t>– </a:t>
            </a:r>
            <a:r>
              <a:rPr lang="ko-KR" altLang="en-US" sz="2400" b="1" dirty="0" smtClean="0"/>
              <a:t>키워드 추출</a:t>
            </a:r>
            <a:r>
              <a:rPr lang="en-US" altLang="ko-KR" sz="2400" b="1" dirty="0" smtClean="0"/>
              <a:t> </a:t>
            </a:r>
            <a:endParaRPr lang="ko-KR" altLang="en-US" sz="2400" dirty="0"/>
          </a:p>
        </p:txBody>
      </p:sp>
      <p:sp>
        <p:nvSpPr>
          <p:cNvPr id="11" name="직사각형 10"/>
          <p:cNvSpPr/>
          <p:nvPr/>
        </p:nvSpPr>
        <p:spPr>
          <a:xfrm>
            <a:off x="0" y="6745357"/>
            <a:ext cx="12192000" cy="112643"/>
          </a:xfrm>
          <a:prstGeom prst="rect">
            <a:avLst/>
          </a:prstGeom>
          <a:solidFill>
            <a:srgbClr val="0C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658F2378-D994-4FBB-8446-0A967F8FDB19}"/>
              </a:ext>
            </a:extLst>
          </p:cNvPr>
          <p:cNvSpPr txBox="1"/>
          <p:nvPr/>
        </p:nvSpPr>
        <p:spPr>
          <a:xfrm>
            <a:off x="53008" y="5937227"/>
            <a:ext cx="12138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상담 내용에 있는 단어들 중</a:t>
            </a:r>
            <a:r>
              <a:rPr lang="en-US" altLang="ko-KR" dirty="0"/>
              <a:t>, </a:t>
            </a:r>
            <a:r>
              <a:rPr lang="ko-KR" altLang="en-US" dirty="0"/>
              <a:t>의미가 있을 것이라고 생각되는 단어들을 </a:t>
            </a:r>
            <a:r>
              <a:rPr lang="ko-KR" altLang="en-US" dirty="0" err="1"/>
              <a:t>추려냄</a:t>
            </a:r>
            <a:endParaRPr lang="ko-KR" altLang="en-US" dirty="0"/>
          </a:p>
        </p:txBody>
      </p:sp>
      <p:sp>
        <p:nvSpPr>
          <p:cNvPr id="5" name="오른쪽 화살표 4"/>
          <p:cNvSpPr/>
          <p:nvPr/>
        </p:nvSpPr>
        <p:spPr>
          <a:xfrm>
            <a:off x="5270907" y="2439745"/>
            <a:ext cx="874644" cy="729911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39A44DBE-A2D7-428D-BA63-93E38FA55FC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204"/>
          <a:stretch/>
        </p:blipFill>
        <p:spPr>
          <a:xfrm>
            <a:off x="2433555" y="655741"/>
            <a:ext cx="2325519" cy="429792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="" xmlns:a16="http://schemas.microsoft.com/office/drawing/2014/main" id="{0E8D8858-60B9-40E5-9345-3C281F4C82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6432" y="655741"/>
            <a:ext cx="2028825" cy="429792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628384" y="5198301"/>
            <a:ext cx="3419605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키워드 추출 전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881040" y="5198301"/>
            <a:ext cx="3419605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키워드 추출 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97783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3008" y="92356"/>
            <a:ext cx="7072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150" dirty="0">
                <a:gradFill>
                  <a:gsLst>
                    <a:gs pos="100000">
                      <a:srgbClr val="0C4C8A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02</a:t>
            </a:r>
            <a:endParaRPr lang="ko-KR" altLang="en-US" sz="3600" spc="-150" dirty="0">
              <a:gradFill>
                <a:gsLst>
                  <a:gs pos="100000">
                    <a:srgbClr val="0C4C8A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08101" y="194076"/>
            <a:ext cx="59933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ko-KR" altLang="en-US" sz="2400" b="1" dirty="0" smtClean="0"/>
              <a:t>분석과정 </a:t>
            </a:r>
            <a:r>
              <a:rPr lang="en-US" altLang="ko-KR" sz="2400" b="1" dirty="0" smtClean="0"/>
              <a:t>– </a:t>
            </a:r>
            <a:r>
              <a:rPr lang="ko-KR" altLang="en-US" sz="2400" b="1" dirty="0" smtClean="0"/>
              <a:t>단어간 관계 행렬 생성</a:t>
            </a:r>
            <a:endParaRPr lang="ko-KR" altLang="en-US" sz="2400" dirty="0"/>
          </a:p>
        </p:txBody>
      </p:sp>
      <p:sp>
        <p:nvSpPr>
          <p:cNvPr id="11" name="직사각형 10"/>
          <p:cNvSpPr/>
          <p:nvPr/>
        </p:nvSpPr>
        <p:spPr>
          <a:xfrm>
            <a:off x="-588723" y="6757928"/>
            <a:ext cx="12192000" cy="112643"/>
          </a:xfrm>
          <a:prstGeom prst="rect">
            <a:avLst/>
          </a:prstGeom>
          <a:solidFill>
            <a:srgbClr val="0C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658F2378-D994-4FBB-8446-0A967F8FDB19}"/>
              </a:ext>
            </a:extLst>
          </p:cNvPr>
          <p:cNvSpPr txBox="1"/>
          <p:nvPr/>
        </p:nvSpPr>
        <p:spPr>
          <a:xfrm>
            <a:off x="53008" y="5298400"/>
            <a:ext cx="12138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/>
              <a:t>Krwords</a:t>
            </a:r>
            <a:r>
              <a:rPr lang="en-US" altLang="ko-KR" dirty="0"/>
              <a:t>, </a:t>
            </a:r>
            <a:r>
              <a:rPr lang="en-US" altLang="ko-KR" dirty="0" err="1"/>
              <a:t>Krtitle</a:t>
            </a:r>
            <a:r>
              <a:rPr lang="en-US" altLang="ko-KR" dirty="0"/>
              <a:t> </a:t>
            </a:r>
            <a:r>
              <a:rPr lang="ko-KR" altLang="en-US" dirty="0"/>
              <a:t>프로그램을 이용하여 단어</a:t>
            </a:r>
            <a:r>
              <a:rPr lang="en-US" altLang="ko-KR" dirty="0"/>
              <a:t>-</a:t>
            </a:r>
            <a:r>
              <a:rPr lang="ko-KR" altLang="en-US" dirty="0"/>
              <a:t>단어 관계 행렬을 </a:t>
            </a:r>
            <a:r>
              <a:rPr lang="ko-KR" altLang="en-US" dirty="0" err="1"/>
              <a:t>만듬</a:t>
            </a:r>
            <a:r>
              <a:rPr lang="ko-KR" altLang="en-US" dirty="0"/>
              <a:t>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F04946B0-3959-4033-9592-21769B9480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867" y="840408"/>
            <a:ext cx="10975451" cy="4173624"/>
          </a:xfrm>
          <a:prstGeom prst="rect">
            <a:avLst/>
          </a:prstGeom>
        </p:spPr>
      </p:pic>
      <p:sp>
        <p:nvSpPr>
          <p:cNvPr id="10" name="타원 9">
            <a:extLst>
              <a:ext uri="{FF2B5EF4-FFF2-40B4-BE49-F238E27FC236}">
                <a16:creationId xmlns="" xmlns:a16="http://schemas.microsoft.com/office/drawing/2014/main" id="{70B698D5-F61B-492D-B10A-098B1D2E7ECD}"/>
              </a:ext>
            </a:extLst>
          </p:cNvPr>
          <p:cNvSpPr/>
          <p:nvPr/>
        </p:nvSpPr>
        <p:spPr>
          <a:xfrm>
            <a:off x="1716066" y="831822"/>
            <a:ext cx="585978" cy="50846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/>
          <p:cNvGrpSpPr/>
          <p:nvPr/>
        </p:nvGrpSpPr>
        <p:grpSpPr>
          <a:xfrm>
            <a:off x="2302044" y="738687"/>
            <a:ext cx="4956120" cy="1515650"/>
            <a:chOff x="2302044" y="738687"/>
            <a:chExt cx="4956120" cy="1515650"/>
          </a:xfrm>
        </p:grpSpPr>
        <p:pic>
          <p:nvPicPr>
            <p:cNvPr id="12" name="그림 11">
              <a:extLst>
                <a:ext uri="{FF2B5EF4-FFF2-40B4-BE49-F238E27FC236}">
                  <a16:creationId xmlns="" xmlns:a16="http://schemas.microsoft.com/office/drawing/2014/main" id="{F04946B0-3959-4033-9592-21769B9480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5" t="-698" r="82989" b="83799"/>
            <a:stretch/>
          </p:blipFill>
          <p:spPr>
            <a:xfrm>
              <a:off x="3230295" y="738687"/>
              <a:ext cx="4027869" cy="1515650"/>
            </a:xfrm>
            <a:prstGeom prst="rect">
              <a:avLst/>
            </a:prstGeom>
          </p:spPr>
        </p:pic>
        <p:cxnSp>
          <p:nvCxnSpPr>
            <p:cNvPr id="13" name="직선 화살표 연결선 12"/>
            <p:cNvCxnSpPr>
              <a:stCxn id="10" idx="6"/>
            </p:cNvCxnSpPr>
            <p:nvPr/>
          </p:nvCxnSpPr>
          <p:spPr>
            <a:xfrm>
              <a:off x="2302044" y="1086052"/>
              <a:ext cx="914400" cy="914400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535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813</TotalTime>
  <Words>567</Words>
  <Application>Microsoft Office PowerPoint</Application>
  <PresentationFormat>사용자 지정</PresentationFormat>
  <Paragraphs>186</Paragraphs>
  <Slides>20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8" baseType="lpstr">
      <vt:lpstr>굴림</vt:lpstr>
      <vt:lpstr>Arial</vt:lpstr>
      <vt:lpstr>HY견고딕</vt:lpstr>
      <vt:lpstr>나눔고딕 ExtraBold</vt:lpstr>
      <vt:lpstr>돋움</vt:lpstr>
      <vt:lpstr>나눔고딕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SEYOUNG PARK</dc:creator>
  <cp:lastModifiedBy>USER</cp:lastModifiedBy>
  <cp:revision>71</cp:revision>
  <dcterms:created xsi:type="dcterms:W3CDTF">2016-12-29T12:06:27Z</dcterms:created>
  <dcterms:modified xsi:type="dcterms:W3CDTF">2019-11-14T04:24:54Z</dcterms:modified>
</cp:coreProperties>
</file>